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259" r:id="rId3"/>
    <p:sldId id="257" r:id="rId4"/>
    <p:sldId id="302" r:id="rId5"/>
    <p:sldId id="263" r:id="rId6"/>
    <p:sldId id="258" r:id="rId7"/>
    <p:sldId id="295" r:id="rId8"/>
    <p:sldId id="262" r:id="rId9"/>
    <p:sldId id="264" r:id="rId10"/>
    <p:sldId id="265" r:id="rId11"/>
    <p:sldId id="296" r:id="rId12"/>
    <p:sldId id="266" r:id="rId13"/>
    <p:sldId id="261" r:id="rId14"/>
    <p:sldId id="267" r:id="rId15"/>
    <p:sldId id="268" r:id="rId16"/>
    <p:sldId id="269" r:id="rId17"/>
    <p:sldId id="270" r:id="rId18"/>
    <p:sldId id="271" r:id="rId19"/>
    <p:sldId id="305" r:id="rId20"/>
    <p:sldId id="272" r:id="rId21"/>
    <p:sldId id="273" r:id="rId22"/>
    <p:sldId id="274" r:id="rId23"/>
    <p:sldId id="275" r:id="rId24"/>
    <p:sldId id="276" r:id="rId25"/>
    <p:sldId id="277" r:id="rId26"/>
    <p:sldId id="278" r:id="rId27"/>
    <p:sldId id="279" r:id="rId28"/>
    <p:sldId id="280" r:id="rId29"/>
    <p:sldId id="281" r:id="rId30"/>
    <p:sldId id="297" r:id="rId31"/>
    <p:sldId id="284" r:id="rId32"/>
    <p:sldId id="285" r:id="rId33"/>
    <p:sldId id="286" r:id="rId34"/>
    <p:sldId id="288" r:id="rId35"/>
    <p:sldId id="287" r:id="rId36"/>
    <p:sldId id="289" r:id="rId37"/>
    <p:sldId id="290" r:id="rId38"/>
    <p:sldId id="291" r:id="rId39"/>
    <p:sldId id="293" r:id="rId40"/>
    <p:sldId id="294" r:id="rId41"/>
    <p:sldId id="292" r:id="rId42"/>
    <p:sldId id="306" r:id="rId43"/>
    <p:sldId id="307" r:id="rId44"/>
    <p:sldId id="308" r:id="rId45"/>
    <p:sldId id="298" r:id="rId46"/>
    <p:sldId id="299" r:id="rId47"/>
    <p:sldId id="300" r:id="rId48"/>
    <p:sldId id="309" r:id="rId49"/>
    <p:sldId id="311" r:id="rId50"/>
    <p:sldId id="310" r:id="rId51"/>
    <p:sldId id="301" r:id="rId5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1632"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ariyatno:Documents:Data%20diagram%20Evaluasi%20KPU.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ariyatno:Documents:Data%20diagram%20Evaluasi%20KPU.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hariyatno:Documents:Data%20diagram%20Evaluasi%20KPU.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hariyatno:Documents:Data%20diagram%20Evaluasi%20KP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sz="900" b="1">
                    <a:latin typeface="Cambria"/>
                    <a:cs typeface="Cambria"/>
                  </a:defRPr>
                </a:pPr>
                <a:endParaRPr lang="en-US"/>
              </a:p>
            </c:txPr>
            <c:showLegendKey val="0"/>
            <c:showVal val="0"/>
            <c:showCatName val="1"/>
            <c:showSerName val="0"/>
            <c:showPercent val="1"/>
            <c:showBubbleSize val="0"/>
            <c:showLeaderLines val="1"/>
          </c:dLbls>
          <c:cat>
            <c:strRef>
              <c:f>Sheet1!$B$37:$B$41</c:f>
              <c:strCache>
                <c:ptCount val="5"/>
                <c:pt idx="0">
                  <c:v>Sangat multitafsir </c:v>
                </c:pt>
                <c:pt idx="1">
                  <c:v>Multitafsir </c:v>
                </c:pt>
                <c:pt idx="2">
                  <c:v>Cukup multitafsir </c:v>
                </c:pt>
                <c:pt idx="3">
                  <c:v>Tidak Multitafsir</c:v>
                </c:pt>
                <c:pt idx="4">
                  <c:v>Sangat tidak multitafsir</c:v>
                </c:pt>
              </c:strCache>
            </c:strRef>
          </c:cat>
          <c:val>
            <c:numRef>
              <c:f>Sheet1!$C$37:$C$41</c:f>
              <c:numCache>
                <c:formatCode>0</c:formatCode>
                <c:ptCount val="5"/>
                <c:pt idx="0" formatCode="General">
                  <c:v>0.0</c:v>
                </c:pt>
                <c:pt idx="1">
                  <c:v>6.0</c:v>
                </c:pt>
                <c:pt idx="2">
                  <c:v>10.0</c:v>
                </c:pt>
                <c:pt idx="3">
                  <c:v>9.0</c:v>
                </c:pt>
                <c:pt idx="4">
                  <c:v>5.0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sz="900" b="1">
                    <a:latin typeface="Cambria"/>
                    <a:cs typeface="Cambria"/>
                  </a:defRPr>
                </a:pPr>
                <a:endParaRPr lang="en-US"/>
              </a:p>
            </c:txPr>
            <c:showLegendKey val="0"/>
            <c:showVal val="0"/>
            <c:showCatName val="1"/>
            <c:showSerName val="0"/>
            <c:showPercent val="1"/>
            <c:showBubbleSize val="0"/>
            <c:showLeaderLines val="1"/>
          </c:dLbls>
          <c:cat>
            <c:strRef>
              <c:f>Sheet1!$B$43:$B$47</c:f>
              <c:strCache>
                <c:ptCount val="5"/>
                <c:pt idx="0">
                  <c:v>Sangat multitafsir </c:v>
                </c:pt>
                <c:pt idx="1">
                  <c:v>Multitafsir </c:v>
                </c:pt>
                <c:pt idx="2">
                  <c:v>Cukup multitafsir </c:v>
                </c:pt>
                <c:pt idx="3">
                  <c:v>Tidak Multitafsir</c:v>
                </c:pt>
                <c:pt idx="4">
                  <c:v>Sangat tidak multitafsir</c:v>
                </c:pt>
              </c:strCache>
            </c:strRef>
          </c:cat>
          <c:val>
            <c:numRef>
              <c:f>Sheet1!$C$43:$C$47</c:f>
              <c:numCache>
                <c:formatCode>0</c:formatCode>
                <c:ptCount val="5"/>
                <c:pt idx="0">
                  <c:v>1.0</c:v>
                </c:pt>
                <c:pt idx="1">
                  <c:v>3.0</c:v>
                </c:pt>
                <c:pt idx="2">
                  <c:v>7.0</c:v>
                </c:pt>
                <c:pt idx="3">
                  <c:v>13.0</c:v>
                </c:pt>
                <c:pt idx="4">
                  <c:v>6.0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sz="900" b="1"/>
                </a:pPr>
                <a:endParaRPr lang="en-US"/>
              </a:p>
            </c:txPr>
            <c:showLegendKey val="0"/>
            <c:showVal val="0"/>
            <c:showCatName val="1"/>
            <c:showSerName val="0"/>
            <c:showPercent val="1"/>
            <c:showBubbleSize val="0"/>
            <c:showLeaderLines val="1"/>
          </c:dLbls>
          <c:cat>
            <c:strRef>
              <c:f>Sheet1!$B$49:$B$53</c:f>
              <c:strCache>
                <c:ptCount val="5"/>
                <c:pt idx="0">
                  <c:v>Sangat multitafsir </c:v>
                </c:pt>
                <c:pt idx="1">
                  <c:v>Multitafsir </c:v>
                </c:pt>
                <c:pt idx="2">
                  <c:v>Cukup multitafsir </c:v>
                </c:pt>
                <c:pt idx="3">
                  <c:v>Tidak Multitafsir</c:v>
                </c:pt>
                <c:pt idx="4">
                  <c:v>Sangat tidak multitafsir</c:v>
                </c:pt>
              </c:strCache>
            </c:strRef>
          </c:cat>
          <c:val>
            <c:numRef>
              <c:f>Sheet1!$C$49:$C$53</c:f>
              <c:numCache>
                <c:formatCode>0</c:formatCode>
                <c:ptCount val="5"/>
                <c:pt idx="0">
                  <c:v>1.0</c:v>
                </c:pt>
                <c:pt idx="1">
                  <c:v>2.0</c:v>
                </c:pt>
                <c:pt idx="2">
                  <c:v>4.0</c:v>
                </c:pt>
                <c:pt idx="3">
                  <c:v>11.0</c:v>
                </c:pt>
                <c:pt idx="4">
                  <c:v>12.0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sz="900" b="1">
                    <a:latin typeface="Cambria"/>
                    <a:cs typeface="Cambria"/>
                  </a:defRPr>
                </a:pPr>
                <a:endParaRPr lang="en-US"/>
              </a:p>
            </c:txPr>
            <c:showLegendKey val="0"/>
            <c:showVal val="0"/>
            <c:showCatName val="1"/>
            <c:showSerName val="0"/>
            <c:showPercent val="1"/>
            <c:showBubbleSize val="0"/>
            <c:showLeaderLines val="1"/>
          </c:dLbls>
          <c:cat>
            <c:strRef>
              <c:f>Sheet1!$B$55:$B$59</c:f>
              <c:strCache>
                <c:ptCount val="5"/>
                <c:pt idx="0">
                  <c:v>Sangat multitafsir </c:v>
                </c:pt>
                <c:pt idx="1">
                  <c:v>Multitafsir </c:v>
                </c:pt>
                <c:pt idx="2">
                  <c:v>Cukup multitafsir </c:v>
                </c:pt>
                <c:pt idx="3">
                  <c:v>Tidak Multitafsir</c:v>
                </c:pt>
                <c:pt idx="4">
                  <c:v>Sangat tidak multitafsir</c:v>
                </c:pt>
              </c:strCache>
            </c:strRef>
          </c:cat>
          <c:val>
            <c:numRef>
              <c:f>Sheet1!$C$55:$C$59</c:f>
              <c:numCache>
                <c:formatCode>0</c:formatCode>
                <c:ptCount val="5"/>
                <c:pt idx="0">
                  <c:v>0.0</c:v>
                </c:pt>
                <c:pt idx="1">
                  <c:v>3.0</c:v>
                </c:pt>
                <c:pt idx="2">
                  <c:v>6.0</c:v>
                </c:pt>
                <c:pt idx="3">
                  <c:v>12.0</c:v>
                </c:pt>
                <c:pt idx="4">
                  <c:v>9.0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0F391-57E8-8B48-8961-B6DACA5A67F3}" type="doc">
      <dgm:prSet loTypeId="urn:microsoft.com/office/officeart/2005/8/layout/hProcess9" loCatId="" qsTypeId="urn:microsoft.com/office/officeart/2005/8/quickstyle/simple4" qsCatId="simple" csTypeId="urn:microsoft.com/office/officeart/2005/8/colors/accent1_2" csCatId="accent1" phldr="1"/>
      <dgm:spPr/>
    </dgm:pt>
    <dgm:pt modelId="{BFC25F84-CF7D-0E48-85A5-CBEE177AB0F2}">
      <dgm:prSet phldrT="[Text]" custT="1"/>
      <dgm:spPr/>
      <dgm:t>
        <a:bodyPr/>
        <a:lstStyle/>
        <a:p>
          <a:r>
            <a:rPr lang="en-US" sz="1500" dirty="0" err="1" smtClean="0"/>
            <a:t>Penyusunan</a:t>
          </a:r>
          <a:r>
            <a:rPr lang="en-US" sz="1500" dirty="0" smtClean="0"/>
            <a:t> </a:t>
          </a:r>
          <a:r>
            <a:rPr lang="en-US" sz="1500" dirty="0" err="1" smtClean="0"/>
            <a:t>kuesioner</a:t>
          </a:r>
          <a:r>
            <a:rPr lang="en-US" sz="1500" dirty="0" smtClean="0"/>
            <a:t>:</a:t>
          </a:r>
        </a:p>
        <a:p>
          <a:endParaRPr lang="en-US" sz="1500" dirty="0" smtClean="0"/>
        </a:p>
        <a:p>
          <a:r>
            <a:rPr lang="en-US" sz="1500" dirty="0" smtClean="0"/>
            <a:t>10 -17 November 2016</a:t>
          </a:r>
        </a:p>
        <a:p>
          <a:endParaRPr lang="en-US" sz="1500" dirty="0" smtClean="0"/>
        </a:p>
      </dgm:t>
    </dgm:pt>
    <dgm:pt modelId="{48190A23-7FAD-7B49-B361-775E85BBFA76}" type="parTrans" cxnId="{BE3C3F1D-4330-5946-A8FB-74CAD27496CC}">
      <dgm:prSet/>
      <dgm:spPr/>
      <dgm:t>
        <a:bodyPr/>
        <a:lstStyle/>
        <a:p>
          <a:endParaRPr lang="en-US"/>
        </a:p>
      </dgm:t>
    </dgm:pt>
    <dgm:pt modelId="{CDB437FD-5216-5746-A39F-B3DDDF4E7A34}" type="sibTrans" cxnId="{BE3C3F1D-4330-5946-A8FB-74CAD27496CC}">
      <dgm:prSet/>
      <dgm:spPr/>
      <dgm:t>
        <a:bodyPr/>
        <a:lstStyle/>
        <a:p>
          <a:endParaRPr lang="en-US"/>
        </a:p>
      </dgm:t>
    </dgm:pt>
    <dgm:pt modelId="{E4BBD81F-0467-7441-B423-A92EC01C24FA}">
      <dgm:prSet phldrT="[Text]" custT="1"/>
      <dgm:spPr/>
      <dgm:t>
        <a:bodyPr/>
        <a:lstStyle/>
        <a:p>
          <a:r>
            <a:rPr lang="en-US" sz="1500" dirty="0" err="1" smtClean="0"/>
            <a:t>Pengiriman</a:t>
          </a:r>
          <a:r>
            <a:rPr lang="en-US" sz="1500" dirty="0" smtClean="0"/>
            <a:t> </a:t>
          </a:r>
          <a:r>
            <a:rPr lang="en-US" sz="1500" dirty="0" err="1" smtClean="0"/>
            <a:t>dan</a:t>
          </a:r>
          <a:r>
            <a:rPr lang="en-US" sz="1500" dirty="0" smtClean="0"/>
            <a:t> </a:t>
          </a:r>
          <a:r>
            <a:rPr lang="en-US" sz="1500" dirty="0" err="1" smtClean="0"/>
            <a:t>pengisian</a:t>
          </a:r>
          <a:r>
            <a:rPr lang="en-US" sz="1500" dirty="0" smtClean="0"/>
            <a:t> </a:t>
          </a:r>
          <a:r>
            <a:rPr lang="en-US" sz="1500" dirty="0" err="1" smtClean="0"/>
            <a:t>kuesioner</a:t>
          </a:r>
          <a:r>
            <a:rPr lang="en-US" sz="1500" dirty="0" smtClean="0"/>
            <a:t> :</a:t>
          </a:r>
        </a:p>
        <a:p>
          <a:r>
            <a:rPr lang="en-US" sz="1500" dirty="0" smtClean="0"/>
            <a:t>24 November 2016 </a:t>
          </a:r>
          <a:r>
            <a:rPr lang="mr-IN" sz="1500" dirty="0" smtClean="0"/>
            <a:t>–</a:t>
          </a:r>
          <a:r>
            <a:rPr lang="en-US" sz="1500" dirty="0" smtClean="0"/>
            <a:t> 9 </a:t>
          </a:r>
          <a:r>
            <a:rPr lang="en-US" sz="1500" dirty="0" err="1" smtClean="0"/>
            <a:t>Desember</a:t>
          </a:r>
          <a:r>
            <a:rPr lang="en-US" sz="1500" dirty="0" smtClean="0"/>
            <a:t> 2016</a:t>
          </a:r>
        </a:p>
        <a:p>
          <a:endParaRPr lang="en-US" sz="1500" dirty="0"/>
        </a:p>
      </dgm:t>
    </dgm:pt>
    <dgm:pt modelId="{0E80FCBD-7CAD-DD49-B76B-58CA75CED252}" type="parTrans" cxnId="{45C28B39-F54D-4048-BEBA-456B9C221954}">
      <dgm:prSet/>
      <dgm:spPr/>
      <dgm:t>
        <a:bodyPr/>
        <a:lstStyle/>
        <a:p>
          <a:endParaRPr lang="en-US"/>
        </a:p>
      </dgm:t>
    </dgm:pt>
    <dgm:pt modelId="{F1EBA08B-1F4F-5843-B5FC-9717AF107BA8}" type="sibTrans" cxnId="{45C28B39-F54D-4048-BEBA-456B9C221954}">
      <dgm:prSet/>
      <dgm:spPr/>
      <dgm:t>
        <a:bodyPr/>
        <a:lstStyle/>
        <a:p>
          <a:endParaRPr lang="en-US"/>
        </a:p>
      </dgm:t>
    </dgm:pt>
    <dgm:pt modelId="{8EF47864-8098-CC4A-9631-3B09FD3969BB}">
      <dgm:prSet phldrT="[Text]" custT="1"/>
      <dgm:spPr/>
      <dgm:t>
        <a:bodyPr/>
        <a:lstStyle/>
        <a:p>
          <a:r>
            <a:rPr lang="en-US" sz="1500" dirty="0" err="1" smtClean="0"/>
            <a:t>Olah</a:t>
          </a:r>
          <a:r>
            <a:rPr lang="en-US" sz="1500" dirty="0" smtClean="0"/>
            <a:t> data </a:t>
          </a:r>
          <a:r>
            <a:rPr lang="en-US" sz="1500" dirty="0" err="1" smtClean="0"/>
            <a:t>hasil</a:t>
          </a:r>
          <a:r>
            <a:rPr lang="en-US" sz="1500" dirty="0" smtClean="0"/>
            <a:t> survey:</a:t>
          </a:r>
        </a:p>
        <a:p>
          <a:r>
            <a:rPr lang="en-US" sz="1500" dirty="0" smtClean="0"/>
            <a:t>11 </a:t>
          </a:r>
          <a:r>
            <a:rPr lang="mr-IN" sz="1500" dirty="0" smtClean="0"/>
            <a:t>–</a:t>
          </a:r>
          <a:r>
            <a:rPr lang="en-US" sz="1500" dirty="0" smtClean="0"/>
            <a:t> 18 </a:t>
          </a:r>
          <a:r>
            <a:rPr lang="en-US" sz="1500" dirty="0" err="1" smtClean="0"/>
            <a:t>Desember</a:t>
          </a:r>
          <a:r>
            <a:rPr lang="en-US" sz="1500" dirty="0" smtClean="0"/>
            <a:t> 2016</a:t>
          </a:r>
          <a:endParaRPr lang="en-US" sz="1500" dirty="0"/>
        </a:p>
      </dgm:t>
    </dgm:pt>
    <dgm:pt modelId="{6D9C80FF-F6D3-D149-BBB1-7DAA26971F88}" type="parTrans" cxnId="{185DB9D3-74A7-ED49-A4BE-7E6AB6FC98FC}">
      <dgm:prSet/>
      <dgm:spPr/>
      <dgm:t>
        <a:bodyPr/>
        <a:lstStyle/>
        <a:p>
          <a:endParaRPr lang="en-US"/>
        </a:p>
      </dgm:t>
    </dgm:pt>
    <dgm:pt modelId="{930DA215-228C-DA46-928C-89742C8E94B8}" type="sibTrans" cxnId="{185DB9D3-74A7-ED49-A4BE-7E6AB6FC98FC}">
      <dgm:prSet/>
      <dgm:spPr/>
      <dgm:t>
        <a:bodyPr/>
        <a:lstStyle/>
        <a:p>
          <a:endParaRPr lang="en-US"/>
        </a:p>
      </dgm:t>
    </dgm:pt>
    <dgm:pt modelId="{AA71B24F-6E87-2044-9B4E-F010224C5E90}">
      <dgm:prSet phldrT="[Text]" custT="1"/>
      <dgm:spPr/>
      <dgm:t>
        <a:bodyPr/>
        <a:lstStyle/>
        <a:p>
          <a:r>
            <a:rPr lang="en-US" sz="1500" dirty="0" smtClean="0"/>
            <a:t>Review </a:t>
          </a:r>
          <a:r>
            <a:rPr lang="en-US" sz="1500" dirty="0" err="1" smtClean="0"/>
            <a:t>kuesioner</a:t>
          </a:r>
          <a:r>
            <a:rPr lang="en-US" sz="1500" dirty="0" smtClean="0"/>
            <a:t>:</a:t>
          </a:r>
        </a:p>
        <a:p>
          <a:endParaRPr lang="en-US" sz="1500" dirty="0" smtClean="0"/>
        </a:p>
        <a:p>
          <a:r>
            <a:rPr lang="en-US" sz="1500" dirty="0" smtClean="0"/>
            <a:t>17 November 2016</a:t>
          </a:r>
        </a:p>
        <a:p>
          <a:endParaRPr lang="en-US" sz="1500" dirty="0"/>
        </a:p>
      </dgm:t>
    </dgm:pt>
    <dgm:pt modelId="{4C2D08C0-A629-FD40-8CBA-32E45F3843B4}" type="parTrans" cxnId="{2DDCED67-3C75-E54C-ABC2-D45FB5B37D09}">
      <dgm:prSet/>
      <dgm:spPr/>
      <dgm:t>
        <a:bodyPr/>
        <a:lstStyle/>
        <a:p>
          <a:endParaRPr lang="en-US"/>
        </a:p>
      </dgm:t>
    </dgm:pt>
    <dgm:pt modelId="{1885B435-4D6C-064B-A227-3EC5E03071EF}" type="sibTrans" cxnId="{2DDCED67-3C75-E54C-ABC2-D45FB5B37D09}">
      <dgm:prSet/>
      <dgm:spPr/>
      <dgm:t>
        <a:bodyPr/>
        <a:lstStyle/>
        <a:p>
          <a:endParaRPr lang="en-US"/>
        </a:p>
      </dgm:t>
    </dgm:pt>
    <dgm:pt modelId="{B466690E-E089-EA41-8FF5-B48D21742936}" type="pres">
      <dgm:prSet presAssocID="{DA00F391-57E8-8B48-8961-B6DACA5A67F3}" presName="CompostProcess" presStyleCnt="0">
        <dgm:presLayoutVars>
          <dgm:dir/>
          <dgm:resizeHandles val="exact"/>
        </dgm:presLayoutVars>
      </dgm:prSet>
      <dgm:spPr/>
    </dgm:pt>
    <dgm:pt modelId="{D7A8B80C-126A-FC4E-B93F-E21000A661BD}" type="pres">
      <dgm:prSet presAssocID="{DA00F391-57E8-8B48-8961-B6DACA5A67F3}" presName="arrow" presStyleLbl="bgShp" presStyleIdx="0" presStyleCnt="1"/>
      <dgm:spPr/>
    </dgm:pt>
    <dgm:pt modelId="{05432A0C-F80A-AF4C-84C9-824F64D1B507}" type="pres">
      <dgm:prSet presAssocID="{DA00F391-57E8-8B48-8961-B6DACA5A67F3}" presName="linearProcess" presStyleCnt="0"/>
      <dgm:spPr/>
    </dgm:pt>
    <dgm:pt modelId="{69C9931F-A443-7C48-9108-82F875BB9A76}" type="pres">
      <dgm:prSet presAssocID="{BFC25F84-CF7D-0E48-85A5-CBEE177AB0F2}" presName="textNode" presStyleLbl="node1" presStyleIdx="0" presStyleCnt="4" custScaleY="161893" custLinFactNeighborX="0" custLinFactNeighborY="-8649">
        <dgm:presLayoutVars>
          <dgm:bulletEnabled val="1"/>
        </dgm:presLayoutVars>
      </dgm:prSet>
      <dgm:spPr/>
      <dgm:t>
        <a:bodyPr/>
        <a:lstStyle/>
        <a:p>
          <a:endParaRPr lang="en-US"/>
        </a:p>
      </dgm:t>
    </dgm:pt>
    <dgm:pt modelId="{9EC9CC8A-ACE3-5F48-AF90-309126141BDF}" type="pres">
      <dgm:prSet presAssocID="{CDB437FD-5216-5746-A39F-B3DDDF4E7A34}" presName="sibTrans" presStyleCnt="0"/>
      <dgm:spPr/>
    </dgm:pt>
    <dgm:pt modelId="{A176BB45-238C-D749-8F69-AD6D88164DB1}" type="pres">
      <dgm:prSet presAssocID="{AA71B24F-6E87-2044-9B4E-F010224C5E90}" presName="textNode" presStyleLbl="node1" presStyleIdx="1" presStyleCnt="4" custScaleY="160270" custLinFactNeighborY="-5405">
        <dgm:presLayoutVars>
          <dgm:bulletEnabled val="1"/>
        </dgm:presLayoutVars>
      </dgm:prSet>
      <dgm:spPr/>
      <dgm:t>
        <a:bodyPr/>
        <a:lstStyle/>
        <a:p>
          <a:endParaRPr lang="en-US"/>
        </a:p>
      </dgm:t>
    </dgm:pt>
    <dgm:pt modelId="{B91E2731-7104-F544-80DD-86A223ACD855}" type="pres">
      <dgm:prSet presAssocID="{1885B435-4D6C-064B-A227-3EC5E03071EF}" presName="sibTrans" presStyleCnt="0"/>
      <dgm:spPr/>
    </dgm:pt>
    <dgm:pt modelId="{A8C28C6F-87ED-984E-9830-8067B016B9E7}" type="pres">
      <dgm:prSet presAssocID="{E4BBD81F-0467-7441-B423-A92EC01C24FA}" presName="textNode" presStyleLbl="node1" presStyleIdx="2" presStyleCnt="4" custScaleX="113312" custScaleY="168919">
        <dgm:presLayoutVars>
          <dgm:bulletEnabled val="1"/>
        </dgm:presLayoutVars>
      </dgm:prSet>
      <dgm:spPr/>
      <dgm:t>
        <a:bodyPr/>
        <a:lstStyle/>
        <a:p>
          <a:endParaRPr lang="en-US"/>
        </a:p>
      </dgm:t>
    </dgm:pt>
    <dgm:pt modelId="{B863C423-C85A-9849-BEC4-5BC4C0AA2F77}" type="pres">
      <dgm:prSet presAssocID="{F1EBA08B-1F4F-5843-B5FC-9717AF107BA8}" presName="sibTrans" presStyleCnt="0"/>
      <dgm:spPr/>
    </dgm:pt>
    <dgm:pt modelId="{A28B291B-3BBA-214E-9CE5-E155B5EDE326}" type="pres">
      <dgm:prSet presAssocID="{8EF47864-8098-CC4A-9631-3B09FD3969BB}" presName="textNode" presStyleLbl="node1" presStyleIdx="3" presStyleCnt="4" custScaleX="118102" custScaleY="160270">
        <dgm:presLayoutVars>
          <dgm:bulletEnabled val="1"/>
        </dgm:presLayoutVars>
      </dgm:prSet>
      <dgm:spPr/>
      <dgm:t>
        <a:bodyPr/>
        <a:lstStyle/>
        <a:p>
          <a:endParaRPr lang="en-US"/>
        </a:p>
      </dgm:t>
    </dgm:pt>
  </dgm:ptLst>
  <dgm:cxnLst>
    <dgm:cxn modelId="{58735C59-AC1C-894D-A0BB-1EB0AD1494F4}" type="presOf" srcId="{8EF47864-8098-CC4A-9631-3B09FD3969BB}" destId="{A28B291B-3BBA-214E-9CE5-E155B5EDE326}" srcOrd="0" destOrd="0" presId="urn:microsoft.com/office/officeart/2005/8/layout/hProcess9"/>
    <dgm:cxn modelId="{BF80BF39-7602-934A-8D74-49865CB9AB4E}" type="presOf" srcId="{E4BBD81F-0467-7441-B423-A92EC01C24FA}" destId="{A8C28C6F-87ED-984E-9830-8067B016B9E7}" srcOrd="0" destOrd="0" presId="urn:microsoft.com/office/officeart/2005/8/layout/hProcess9"/>
    <dgm:cxn modelId="{185DB9D3-74A7-ED49-A4BE-7E6AB6FC98FC}" srcId="{DA00F391-57E8-8B48-8961-B6DACA5A67F3}" destId="{8EF47864-8098-CC4A-9631-3B09FD3969BB}" srcOrd="3" destOrd="0" parTransId="{6D9C80FF-F6D3-D149-BBB1-7DAA26971F88}" sibTransId="{930DA215-228C-DA46-928C-89742C8E94B8}"/>
    <dgm:cxn modelId="{110E5914-80A9-8345-8F91-00EF0E76AAEE}" type="presOf" srcId="{BFC25F84-CF7D-0E48-85A5-CBEE177AB0F2}" destId="{69C9931F-A443-7C48-9108-82F875BB9A76}" srcOrd="0" destOrd="0" presId="urn:microsoft.com/office/officeart/2005/8/layout/hProcess9"/>
    <dgm:cxn modelId="{2CE33F3D-1F3E-5C40-AB78-D7BB7D688282}" type="presOf" srcId="{DA00F391-57E8-8B48-8961-B6DACA5A67F3}" destId="{B466690E-E089-EA41-8FF5-B48D21742936}" srcOrd="0" destOrd="0" presId="urn:microsoft.com/office/officeart/2005/8/layout/hProcess9"/>
    <dgm:cxn modelId="{2DDCED67-3C75-E54C-ABC2-D45FB5B37D09}" srcId="{DA00F391-57E8-8B48-8961-B6DACA5A67F3}" destId="{AA71B24F-6E87-2044-9B4E-F010224C5E90}" srcOrd="1" destOrd="0" parTransId="{4C2D08C0-A629-FD40-8CBA-32E45F3843B4}" sibTransId="{1885B435-4D6C-064B-A227-3EC5E03071EF}"/>
    <dgm:cxn modelId="{45C28B39-F54D-4048-BEBA-456B9C221954}" srcId="{DA00F391-57E8-8B48-8961-B6DACA5A67F3}" destId="{E4BBD81F-0467-7441-B423-A92EC01C24FA}" srcOrd="2" destOrd="0" parTransId="{0E80FCBD-7CAD-DD49-B76B-58CA75CED252}" sibTransId="{F1EBA08B-1F4F-5843-B5FC-9717AF107BA8}"/>
    <dgm:cxn modelId="{BE3C3F1D-4330-5946-A8FB-74CAD27496CC}" srcId="{DA00F391-57E8-8B48-8961-B6DACA5A67F3}" destId="{BFC25F84-CF7D-0E48-85A5-CBEE177AB0F2}" srcOrd="0" destOrd="0" parTransId="{48190A23-7FAD-7B49-B361-775E85BBFA76}" sibTransId="{CDB437FD-5216-5746-A39F-B3DDDF4E7A34}"/>
    <dgm:cxn modelId="{F4A9D54E-A18E-4B4D-A7D6-0CF12D0F8EFC}" type="presOf" srcId="{AA71B24F-6E87-2044-9B4E-F010224C5E90}" destId="{A176BB45-238C-D749-8F69-AD6D88164DB1}" srcOrd="0" destOrd="0" presId="urn:microsoft.com/office/officeart/2005/8/layout/hProcess9"/>
    <dgm:cxn modelId="{7EA32CB2-F9B0-074D-A90F-CFA74A91FC5B}" type="presParOf" srcId="{B466690E-E089-EA41-8FF5-B48D21742936}" destId="{D7A8B80C-126A-FC4E-B93F-E21000A661BD}" srcOrd="0" destOrd="0" presId="urn:microsoft.com/office/officeart/2005/8/layout/hProcess9"/>
    <dgm:cxn modelId="{2612600D-C91C-BE49-A42A-1A64C342B5A3}" type="presParOf" srcId="{B466690E-E089-EA41-8FF5-B48D21742936}" destId="{05432A0C-F80A-AF4C-84C9-824F64D1B507}" srcOrd="1" destOrd="0" presId="urn:microsoft.com/office/officeart/2005/8/layout/hProcess9"/>
    <dgm:cxn modelId="{F4EEFF92-A644-184E-9AA6-971084206A6C}" type="presParOf" srcId="{05432A0C-F80A-AF4C-84C9-824F64D1B507}" destId="{69C9931F-A443-7C48-9108-82F875BB9A76}" srcOrd="0" destOrd="0" presId="urn:microsoft.com/office/officeart/2005/8/layout/hProcess9"/>
    <dgm:cxn modelId="{256E9115-474C-6C44-9BF5-0708AF830BBE}" type="presParOf" srcId="{05432A0C-F80A-AF4C-84C9-824F64D1B507}" destId="{9EC9CC8A-ACE3-5F48-AF90-309126141BDF}" srcOrd="1" destOrd="0" presId="urn:microsoft.com/office/officeart/2005/8/layout/hProcess9"/>
    <dgm:cxn modelId="{F0E09907-B775-A443-A98B-2761E017DDA4}" type="presParOf" srcId="{05432A0C-F80A-AF4C-84C9-824F64D1B507}" destId="{A176BB45-238C-D749-8F69-AD6D88164DB1}" srcOrd="2" destOrd="0" presId="urn:microsoft.com/office/officeart/2005/8/layout/hProcess9"/>
    <dgm:cxn modelId="{F26A8B18-87AF-6642-B0FD-32B5F110F880}" type="presParOf" srcId="{05432A0C-F80A-AF4C-84C9-824F64D1B507}" destId="{B91E2731-7104-F544-80DD-86A223ACD855}" srcOrd="3" destOrd="0" presId="urn:microsoft.com/office/officeart/2005/8/layout/hProcess9"/>
    <dgm:cxn modelId="{9C357550-7B7A-6D4A-8EDE-58FCA6934B7C}" type="presParOf" srcId="{05432A0C-F80A-AF4C-84C9-824F64D1B507}" destId="{A8C28C6F-87ED-984E-9830-8067B016B9E7}" srcOrd="4" destOrd="0" presId="urn:microsoft.com/office/officeart/2005/8/layout/hProcess9"/>
    <dgm:cxn modelId="{20075972-0910-2E4D-AC01-C087D5CCAE1A}" type="presParOf" srcId="{05432A0C-F80A-AF4C-84C9-824F64D1B507}" destId="{B863C423-C85A-9849-BEC4-5BC4C0AA2F77}" srcOrd="5" destOrd="0" presId="urn:microsoft.com/office/officeart/2005/8/layout/hProcess9"/>
    <dgm:cxn modelId="{B633C648-ED3C-554C-BE30-9C8C01436054}" type="presParOf" srcId="{05432A0C-F80A-AF4C-84C9-824F64D1B507}" destId="{A28B291B-3BBA-214E-9CE5-E155B5EDE32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4083" custLinFactNeighborY="5000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EBDF34A5-F2ED-4D45-BD0E-58EA869767B3}" srcId="{B7F6E791-941D-834C-8A04-20A8575F491B}" destId="{F11B9E96-F06F-3F49-B715-E8F57902A1E6}" srcOrd="1" destOrd="0" parTransId="{9FB1BE35-CC66-8A4F-87DD-4393278042BA}" sibTransId="{8C7E5DBA-899D-E149-AC70-F3D6FED40562}"/>
    <dgm:cxn modelId="{2193039B-4C15-6644-871E-004B860F6F4B}" type="presOf" srcId="{F11B9E96-F06F-3F49-B715-E8F57902A1E6}" destId="{5E2520BF-5037-5F48-956D-A8C29F383F18}" srcOrd="0" destOrd="0" presId="urn:microsoft.com/office/officeart/2005/8/layout/arrow6"/>
    <dgm:cxn modelId="{9AC53EA2-AD21-5E4B-8F5E-F99013D3F8DE}" type="presOf" srcId="{70553B05-0773-EA4B-847E-F92DDE2FEDB2}" destId="{E442C980-3620-6D4E-9D21-10004A2C3236}" srcOrd="0" destOrd="0" presId="urn:microsoft.com/office/officeart/2005/8/layout/arrow6"/>
    <dgm:cxn modelId="{0C2CE392-457C-F04B-A559-331C56C088A3}" type="presOf" srcId="{B7F6E791-941D-834C-8A04-20A8575F491B}" destId="{9244BBF7-6714-8E49-A4F9-D64233D83494}" srcOrd="0" destOrd="0" presId="urn:microsoft.com/office/officeart/2005/8/layout/arrow6"/>
    <dgm:cxn modelId="{91C163AC-B85F-E94F-830B-A6B398B4822E}" type="presParOf" srcId="{9244BBF7-6714-8E49-A4F9-D64233D83494}" destId="{60AF2F59-26AC-DE41-B368-72A387D50918}" srcOrd="0" destOrd="0" presId="urn:microsoft.com/office/officeart/2005/8/layout/arrow6"/>
    <dgm:cxn modelId="{E2456D6B-79F4-6F41-9D75-C93189376915}" type="presParOf" srcId="{9244BBF7-6714-8E49-A4F9-D64233D83494}" destId="{E442C980-3620-6D4E-9D21-10004A2C3236}" srcOrd="1" destOrd="0" presId="urn:microsoft.com/office/officeart/2005/8/layout/arrow6"/>
    <dgm:cxn modelId="{E04D439D-0959-AC44-B492-40C9B08CF0A9}"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4083" custLinFactNeighborY="5000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497361D4-AA71-5447-9324-77EE93452937}" type="presOf" srcId="{F11B9E96-F06F-3F49-B715-E8F57902A1E6}" destId="{5E2520BF-5037-5F48-956D-A8C29F383F18}" srcOrd="0" destOrd="0" presId="urn:microsoft.com/office/officeart/2005/8/layout/arrow6"/>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D9935CD1-0E71-E94F-9C10-8029204CDB2A}" type="presOf" srcId="{70553B05-0773-EA4B-847E-F92DDE2FEDB2}" destId="{E442C980-3620-6D4E-9D21-10004A2C3236}" srcOrd="0" destOrd="0" presId="urn:microsoft.com/office/officeart/2005/8/layout/arrow6"/>
    <dgm:cxn modelId="{EBDF34A5-F2ED-4D45-BD0E-58EA869767B3}" srcId="{B7F6E791-941D-834C-8A04-20A8575F491B}" destId="{F11B9E96-F06F-3F49-B715-E8F57902A1E6}" srcOrd="1" destOrd="0" parTransId="{9FB1BE35-CC66-8A4F-87DD-4393278042BA}" sibTransId="{8C7E5DBA-899D-E149-AC70-F3D6FED40562}"/>
    <dgm:cxn modelId="{868F853D-71FC-E542-99D2-83DC379BF2A5}" type="presOf" srcId="{B7F6E791-941D-834C-8A04-20A8575F491B}" destId="{9244BBF7-6714-8E49-A4F9-D64233D83494}" srcOrd="0" destOrd="0" presId="urn:microsoft.com/office/officeart/2005/8/layout/arrow6"/>
    <dgm:cxn modelId="{220A43B2-9B84-1C41-B0E5-B9223B0FAE78}" type="presParOf" srcId="{9244BBF7-6714-8E49-A4F9-D64233D83494}" destId="{60AF2F59-26AC-DE41-B368-72A387D50918}" srcOrd="0" destOrd="0" presId="urn:microsoft.com/office/officeart/2005/8/layout/arrow6"/>
    <dgm:cxn modelId="{771985EB-D189-2A42-A949-C835CEBA99A0}" type="presParOf" srcId="{9244BBF7-6714-8E49-A4F9-D64233D83494}" destId="{E442C980-3620-6D4E-9D21-10004A2C3236}" srcOrd="1" destOrd="0" presId="urn:microsoft.com/office/officeart/2005/8/layout/arrow6"/>
    <dgm:cxn modelId="{4CD04D10-69A1-024A-A2BB-BD0AE7D3576B}"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4083" custLinFactNeighborY="5000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216F4FAB-F897-7D4F-B5BC-1DD0D90396D8}" type="presOf" srcId="{70553B05-0773-EA4B-847E-F92DDE2FEDB2}" destId="{E442C980-3620-6D4E-9D21-10004A2C3236}" srcOrd="0" destOrd="0" presId="urn:microsoft.com/office/officeart/2005/8/layout/arrow6"/>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7D916CB8-7D80-A345-9BF3-DCCD5E869C02}" type="presOf" srcId="{B7F6E791-941D-834C-8A04-20A8575F491B}" destId="{9244BBF7-6714-8E49-A4F9-D64233D83494}" srcOrd="0" destOrd="0" presId="urn:microsoft.com/office/officeart/2005/8/layout/arrow6"/>
    <dgm:cxn modelId="{EBDF34A5-F2ED-4D45-BD0E-58EA869767B3}" srcId="{B7F6E791-941D-834C-8A04-20A8575F491B}" destId="{F11B9E96-F06F-3F49-B715-E8F57902A1E6}" srcOrd="1" destOrd="0" parTransId="{9FB1BE35-CC66-8A4F-87DD-4393278042BA}" sibTransId="{8C7E5DBA-899D-E149-AC70-F3D6FED40562}"/>
    <dgm:cxn modelId="{D7BB72F7-79B4-8F4B-92B0-46B921E3C992}" type="presOf" srcId="{F11B9E96-F06F-3F49-B715-E8F57902A1E6}" destId="{5E2520BF-5037-5F48-956D-A8C29F383F18}" srcOrd="0" destOrd="0" presId="urn:microsoft.com/office/officeart/2005/8/layout/arrow6"/>
    <dgm:cxn modelId="{1C143186-0191-EA40-A1C1-835DCA5410E2}" type="presParOf" srcId="{9244BBF7-6714-8E49-A4F9-D64233D83494}" destId="{60AF2F59-26AC-DE41-B368-72A387D50918}" srcOrd="0" destOrd="0" presId="urn:microsoft.com/office/officeart/2005/8/layout/arrow6"/>
    <dgm:cxn modelId="{5175973A-8DDD-9A48-A46F-798EF4BCA17D}" type="presParOf" srcId="{9244BBF7-6714-8E49-A4F9-D64233D83494}" destId="{E442C980-3620-6D4E-9D21-10004A2C3236}" srcOrd="1" destOrd="0" presId="urn:microsoft.com/office/officeart/2005/8/layout/arrow6"/>
    <dgm:cxn modelId="{D8FF82C7-873C-3547-B307-3780F3E97302}"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4083" custLinFactNeighborY="5000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EBDF34A5-F2ED-4D45-BD0E-58EA869767B3}" srcId="{B7F6E791-941D-834C-8A04-20A8575F491B}" destId="{F11B9E96-F06F-3F49-B715-E8F57902A1E6}" srcOrd="1" destOrd="0" parTransId="{9FB1BE35-CC66-8A4F-87DD-4393278042BA}" sibTransId="{8C7E5DBA-899D-E149-AC70-F3D6FED40562}"/>
    <dgm:cxn modelId="{93177B5B-F5F0-504B-9E28-BCCA1E8C59BE}" type="presOf" srcId="{B7F6E791-941D-834C-8A04-20A8575F491B}" destId="{9244BBF7-6714-8E49-A4F9-D64233D83494}" srcOrd="0" destOrd="0" presId="urn:microsoft.com/office/officeart/2005/8/layout/arrow6"/>
    <dgm:cxn modelId="{75DE0AFC-DB23-AC4D-8428-3750907CE083}" type="presOf" srcId="{F11B9E96-F06F-3F49-B715-E8F57902A1E6}" destId="{5E2520BF-5037-5F48-956D-A8C29F383F18}" srcOrd="0" destOrd="0" presId="urn:microsoft.com/office/officeart/2005/8/layout/arrow6"/>
    <dgm:cxn modelId="{4A75E500-2287-4B46-BB82-E8485C7D9F99}" type="presOf" srcId="{70553B05-0773-EA4B-847E-F92DDE2FEDB2}" destId="{E442C980-3620-6D4E-9D21-10004A2C3236}" srcOrd="0" destOrd="0" presId="urn:microsoft.com/office/officeart/2005/8/layout/arrow6"/>
    <dgm:cxn modelId="{E7EE84FF-1392-9B48-B410-D8DC5ABBE84D}" type="presParOf" srcId="{9244BBF7-6714-8E49-A4F9-D64233D83494}" destId="{60AF2F59-26AC-DE41-B368-72A387D50918}" srcOrd="0" destOrd="0" presId="urn:microsoft.com/office/officeart/2005/8/layout/arrow6"/>
    <dgm:cxn modelId="{3AC7F99A-1FFF-DF41-9209-2267771E86D5}" type="presParOf" srcId="{9244BBF7-6714-8E49-A4F9-D64233D83494}" destId="{E442C980-3620-6D4E-9D21-10004A2C3236}" srcOrd="1" destOrd="0" presId="urn:microsoft.com/office/officeart/2005/8/layout/arrow6"/>
    <dgm:cxn modelId="{98BB58C5-B670-D04E-8FCC-277437FEC9B8}"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4083" custLinFactNeighborY="5000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E8866EB6-5EED-F946-826E-723B923AF0FC}" type="presOf" srcId="{70553B05-0773-EA4B-847E-F92DDE2FEDB2}" destId="{E442C980-3620-6D4E-9D21-10004A2C3236}" srcOrd="0" destOrd="0" presId="urn:microsoft.com/office/officeart/2005/8/layout/arrow6"/>
    <dgm:cxn modelId="{EBDF34A5-F2ED-4D45-BD0E-58EA869767B3}" srcId="{B7F6E791-941D-834C-8A04-20A8575F491B}" destId="{F11B9E96-F06F-3F49-B715-E8F57902A1E6}" srcOrd="1" destOrd="0" parTransId="{9FB1BE35-CC66-8A4F-87DD-4393278042BA}" sibTransId="{8C7E5DBA-899D-E149-AC70-F3D6FED40562}"/>
    <dgm:cxn modelId="{1D15FC0A-1091-DF47-8B45-52A458E272B1}" type="presOf" srcId="{B7F6E791-941D-834C-8A04-20A8575F491B}" destId="{9244BBF7-6714-8E49-A4F9-D64233D83494}" srcOrd="0" destOrd="0" presId="urn:microsoft.com/office/officeart/2005/8/layout/arrow6"/>
    <dgm:cxn modelId="{5FBF278D-4857-1046-9480-3511BC0CFCE0}" type="presOf" srcId="{F11B9E96-F06F-3F49-B715-E8F57902A1E6}" destId="{5E2520BF-5037-5F48-956D-A8C29F383F18}" srcOrd="0" destOrd="0" presId="urn:microsoft.com/office/officeart/2005/8/layout/arrow6"/>
    <dgm:cxn modelId="{E1CF9C6C-C276-0D48-A934-09E116D6C88B}" type="presParOf" srcId="{9244BBF7-6714-8E49-A4F9-D64233D83494}" destId="{60AF2F59-26AC-DE41-B368-72A387D50918}" srcOrd="0" destOrd="0" presId="urn:microsoft.com/office/officeart/2005/8/layout/arrow6"/>
    <dgm:cxn modelId="{E95374A1-430C-B041-B899-7268CD7EE765}" type="presParOf" srcId="{9244BBF7-6714-8E49-A4F9-D64233D83494}" destId="{E442C980-3620-6D4E-9D21-10004A2C3236}" srcOrd="1" destOrd="0" presId="urn:microsoft.com/office/officeart/2005/8/layout/arrow6"/>
    <dgm:cxn modelId="{12DC0311-1BD3-F74D-9C62-FC4DD76FBD6F}"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4083" custLinFactNeighborY="5000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5ECAFAB6-43F7-1F4C-B121-F70BF164DD16}" type="presOf" srcId="{B7F6E791-941D-834C-8A04-20A8575F491B}" destId="{9244BBF7-6714-8E49-A4F9-D64233D83494}" srcOrd="0" destOrd="0" presId="urn:microsoft.com/office/officeart/2005/8/layout/arrow6"/>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EBDF34A5-F2ED-4D45-BD0E-58EA869767B3}" srcId="{B7F6E791-941D-834C-8A04-20A8575F491B}" destId="{F11B9E96-F06F-3F49-B715-E8F57902A1E6}" srcOrd="1" destOrd="0" parTransId="{9FB1BE35-CC66-8A4F-87DD-4393278042BA}" sibTransId="{8C7E5DBA-899D-E149-AC70-F3D6FED40562}"/>
    <dgm:cxn modelId="{C1E88FE0-E816-A347-B9AC-FD6AA4ED9DFC}" type="presOf" srcId="{70553B05-0773-EA4B-847E-F92DDE2FEDB2}" destId="{E442C980-3620-6D4E-9D21-10004A2C3236}" srcOrd="0" destOrd="0" presId="urn:microsoft.com/office/officeart/2005/8/layout/arrow6"/>
    <dgm:cxn modelId="{177DD5C4-4574-6B43-9CBC-2E272DDD4CFB}" type="presOf" srcId="{F11B9E96-F06F-3F49-B715-E8F57902A1E6}" destId="{5E2520BF-5037-5F48-956D-A8C29F383F18}" srcOrd="0" destOrd="0" presId="urn:microsoft.com/office/officeart/2005/8/layout/arrow6"/>
    <dgm:cxn modelId="{61503EE0-194F-0049-BF11-04BA88D103BB}" type="presParOf" srcId="{9244BBF7-6714-8E49-A4F9-D64233D83494}" destId="{60AF2F59-26AC-DE41-B368-72A387D50918}" srcOrd="0" destOrd="0" presId="urn:microsoft.com/office/officeart/2005/8/layout/arrow6"/>
    <dgm:cxn modelId="{047F4CBC-ADEE-6B49-A835-5EE216E39777}" type="presParOf" srcId="{9244BBF7-6714-8E49-A4F9-D64233D83494}" destId="{E442C980-3620-6D4E-9D21-10004A2C3236}" srcOrd="1" destOrd="0" presId="urn:microsoft.com/office/officeart/2005/8/layout/arrow6"/>
    <dgm:cxn modelId="{4D30DB56-CC6F-E642-83FF-598BF3137788}"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4083" custLinFactNeighborY="5000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CFC10BE8-4E9B-B040-8914-0DCBCF9F8F4E}" srcId="{B7F6E791-941D-834C-8A04-20A8575F491B}" destId="{70553B05-0773-EA4B-847E-F92DDE2FEDB2}" srcOrd="0" destOrd="0" parTransId="{BF3FA476-D03C-3743-AFB2-23443EBE85A3}" sibTransId="{D21CAC5F-FD77-E14D-A42E-0FB46E54DF06}"/>
    <dgm:cxn modelId="{EF54A536-ED12-CC43-B37B-3EC3BC3C91C5}" type="presOf" srcId="{F11B9E96-F06F-3F49-B715-E8F57902A1E6}" destId="{5E2520BF-5037-5F48-956D-A8C29F383F18}" srcOrd="0" destOrd="0" presId="urn:microsoft.com/office/officeart/2005/8/layout/arrow6"/>
    <dgm:cxn modelId="{B2A71BE4-7541-9F4B-8AE9-C65954973AD5}" srcId="{B7F6E791-941D-834C-8A04-20A8575F491B}" destId="{92A58B6E-B8F8-9648-BEBF-08F748EF833D}" srcOrd="2" destOrd="0" parTransId="{68D0A0A5-F1BC-7D47-83E4-624BFDAB19D2}" sibTransId="{6DBD614F-212D-594E-AAC1-2AB40D8EF1CE}"/>
    <dgm:cxn modelId="{708849FB-9829-894A-9309-F962287D3F36}" type="presOf" srcId="{70553B05-0773-EA4B-847E-F92DDE2FEDB2}" destId="{E442C980-3620-6D4E-9D21-10004A2C3236}" srcOrd="0" destOrd="0" presId="urn:microsoft.com/office/officeart/2005/8/layout/arrow6"/>
    <dgm:cxn modelId="{EBDF34A5-F2ED-4D45-BD0E-58EA869767B3}" srcId="{B7F6E791-941D-834C-8A04-20A8575F491B}" destId="{F11B9E96-F06F-3F49-B715-E8F57902A1E6}" srcOrd="1" destOrd="0" parTransId="{9FB1BE35-CC66-8A4F-87DD-4393278042BA}" sibTransId="{8C7E5DBA-899D-E149-AC70-F3D6FED40562}"/>
    <dgm:cxn modelId="{ABB8D9ED-57DC-9241-B8F7-8463210200F8}" type="presOf" srcId="{B7F6E791-941D-834C-8A04-20A8575F491B}" destId="{9244BBF7-6714-8E49-A4F9-D64233D83494}" srcOrd="0" destOrd="0" presId="urn:microsoft.com/office/officeart/2005/8/layout/arrow6"/>
    <dgm:cxn modelId="{83B3EFE2-BEFE-B649-89A4-599E892DFCD2}" type="presParOf" srcId="{9244BBF7-6714-8E49-A4F9-D64233D83494}" destId="{60AF2F59-26AC-DE41-B368-72A387D50918}" srcOrd="0" destOrd="0" presId="urn:microsoft.com/office/officeart/2005/8/layout/arrow6"/>
    <dgm:cxn modelId="{56078AA9-D52C-0547-AED6-80531090B19D}" type="presParOf" srcId="{9244BBF7-6714-8E49-A4F9-D64233D83494}" destId="{E442C980-3620-6D4E-9D21-10004A2C3236}" srcOrd="1" destOrd="0" presId="urn:microsoft.com/office/officeart/2005/8/layout/arrow6"/>
    <dgm:cxn modelId="{3E174837-C702-D542-84A4-2ED133A23D99}"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4083" custLinFactNeighborY="5000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5CDC8ED3-097A-DE43-A111-C7E0FDFA1C27}" type="presOf" srcId="{70553B05-0773-EA4B-847E-F92DDE2FEDB2}" destId="{E442C980-3620-6D4E-9D21-10004A2C3236}" srcOrd="0" destOrd="0" presId="urn:microsoft.com/office/officeart/2005/8/layout/arrow6"/>
    <dgm:cxn modelId="{DEEE43C0-C5EF-9547-AD1F-063B0545468D}" type="presOf" srcId="{F11B9E96-F06F-3F49-B715-E8F57902A1E6}" destId="{5E2520BF-5037-5F48-956D-A8C29F383F18}" srcOrd="0" destOrd="0" presId="urn:microsoft.com/office/officeart/2005/8/layout/arrow6"/>
    <dgm:cxn modelId="{EBDF34A5-F2ED-4D45-BD0E-58EA869767B3}" srcId="{B7F6E791-941D-834C-8A04-20A8575F491B}" destId="{F11B9E96-F06F-3F49-B715-E8F57902A1E6}" srcOrd="1" destOrd="0" parTransId="{9FB1BE35-CC66-8A4F-87DD-4393278042BA}" sibTransId="{8C7E5DBA-899D-E149-AC70-F3D6FED40562}"/>
    <dgm:cxn modelId="{136AA756-8348-D44A-982A-96542D4E41EB}" type="presOf" srcId="{B7F6E791-941D-834C-8A04-20A8575F491B}" destId="{9244BBF7-6714-8E49-A4F9-D64233D83494}" srcOrd="0" destOrd="0" presId="urn:microsoft.com/office/officeart/2005/8/layout/arrow6"/>
    <dgm:cxn modelId="{65AA13EC-89BB-D843-BDBC-AABBF650961C}" type="presParOf" srcId="{9244BBF7-6714-8E49-A4F9-D64233D83494}" destId="{60AF2F59-26AC-DE41-B368-72A387D50918}" srcOrd="0" destOrd="0" presId="urn:microsoft.com/office/officeart/2005/8/layout/arrow6"/>
    <dgm:cxn modelId="{E73D9CB6-085F-AE49-8FCD-CBA031F14005}" type="presParOf" srcId="{9244BBF7-6714-8E49-A4F9-D64233D83494}" destId="{E442C980-3620-6D4E-9D21-10004A2C3236}" srcOrd="1" destOrd="0" presId="urn:microsoft.com/office/officeart/2005/8/layout/arrow6"/>
    <dgm:cxn modelId="{679FB5E5-5F0E-F147-B646-6B0DA3E52C29}"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4083" custLinFactNeighborY="5000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CFC10BE8-4E9B-B040-8914-0DCBCF9F8F4E}" srcId="{B7F6E791-941D-834C-8A04-20A8575F491B}" destId="{70553B05-0773-EA4B-847E-F92DDE2FEDB2}" srcOrd="0" destOrd="0" parTransId="{BF3FA476-D03C-3743-AFB2-23443EBE85A3}" sibTransId="{D21CAC5F-FD77-E14D-A42E-0FB46E54DF06}"/>
    <dgm:cxn modelId="{FB72DD88-10A8-CA44-B999-66DB71BA0CE4}" type="presOf" srcId="{70553B05-0773-EA4B-847E-F92DDE2FEDB2}" destId="{E442C980-3620-6D4E-9D21-10004A2C3236}" srcOrd="0" destOrd="0" presId="urn:microsoft.com/office/officeart/2005/8/layout/arrow6"/>
    <dgm:cxn modelId="{B2A71BE4-7541-9F4B-8AE9-C65954973AD5}" srcId="{B7F6E791-941D-834C-8A04-20A8575F491B}" destId="{92A58B6E-B8F8-9648-BEBF-08F748EF833D}" srcOrd="2" destOrd="0" parTransId="{68D0A0A5-F1BC-7D47-83E4-624BFDAB19D2}" sibTransId="{6DBD614F-212D-594E-AAC1-2AB40D8EF1CE}"/>
    <dgm:cxn modelId="{4B608262-C884-4048-A06D-4BC15A13C4C3}" type="presOf" srcId="{F11B9E96-F06F-3F49-B715-E8F57902A1E6}" destId="{5E2520BF-5037-5F48-956D-A8C29F383F18}" srcOrd="0" destOrd="0" presId="urn:microsoft.com/office/officeart/2005/8/layout/arrow6"/>
    <dgm:cxn modelId="{EBDF34A5-F2ED-4D45-BD0E-58EA869767B3}" srcId="{B7F6E791-941D-834C-8A04-20A8575F491B}" destId="{F11B9E96-F06F-3F49-B715-E8F57902A1E6}" srcOrd="1" destOrd="0" parTransId="{9FB1BE35-CC66-8A4F-87DD-4393278042BA}" sibTransId="{8C7E5DBA-899D-E149-AC70-F3D6FED40562}"/>
    <dgm:cxn modelId="{7D8D26FB-DE9D-D446-8A43-BAC26F521B78}" type="presOf" srcId="{B7F6E791-941D-834C-8A04-20A8575F491B}" destId="{9244BBF7-6714-8E49-A4F9-D64233D83494}" srcOrd="0" destOrd="0" presId="urn:microsoft.com/office/officeart/2005/8/layout/arrow6"/>
    <dgm:cxn modelId="{AB910F01-F79C-EF48-A254-4B7431038FF8}" type="presParOf" srcId="{9244BBF7-6714-8E49-A4F9-D64233D83494}" destId="{60AF2F59-26AC-DE41-B368-72A387D50918}" srcOrd="0" destOrd="0" presId="urn:microsoft.com/office/officeart/2005/8/layout/arrow6"/>
    <dgm:cxn modelId="{C742C94F-C468-F745-BE5E-7FC98AC7E797}" type="presParOf" srcId="{9244BBF7-6714-8E49-A4F9-D64233D83494}" destId="{E442C980-3620-6D4E-9D21-10004A2C3236}" srcOrd="1" destOrd="0" presId="urn:microsoft.com/office/officeart/2005/8/layout/arrow6"/>
    <dgm:cxn modelId="{35FA6B68-E4A8-5F46-B175-A9A5E9E0DD25}"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4083" custLinFactNeighborY="1754"/>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59D3ABAA-F781-A648-B052-66FB51486862}" type="presOf" srcId="{70553B05-0773-EA4B-847E-F92DDE2FEDB2}" destId="{E442C980-3620-6D4E-9D21-10004A2C3236}" srcOrd="0" destOrd="0" presId="urn:microsoft.com/office/officeart/2005/8/layout/arrow6"/>
    <dgm:cxn modelId="{D2FCDAAB-E404-9246-B36A-826FD04FCAC2}" type="presOf" srcId="{B7F6E791-941D-834C-8A04-20A8575F491B}" destId="{9244BBF7-6714-8E49-A4F9-D64233D83494}" srcOrd="0" destOrd="0" presId="urn:microsoft.com/office/officeart/2005/8/layout/arrow6"/>
    <dgm:cxn modelId="{FEFB37D6-E205-6A4D-BCC2-3307FBC74E6E}" type="presOf" srcId="{F11B9E96-F06F-3F49-B715-E8F57902A1E6}" destId="{5E2520BF-5037-5F48-956D-A8C29F383F18}" srcOrd="0" destOrd="0" presId="urn:microsoft.com/office/officeart/2005/8/layout/arrow6"/>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EBDF34A5-F2ED-4D45-BD0E-58EA869767B3}" srcId="{B7F6E791-941D-834C-8A04-20A8575F491B}" destId="{F11B9E96-F06F-3F49-B715-E8F57902A1E6}" srcOrd="1" destOrd="0" parTransId="{9FB1BE35-CC66-8A4F-87DD-4393278042BA}" sibTransId="{8C7E5DBA-899D-E149-AC70-F3D6FED40562}"/>
    <dgm:cxn modelId="{FFB9BD0E-578E-8142-9252-2565499501A7}" type="presParOf" srcId="{9244BBF7-6714-8E49-A4F9-D64233D83494}" destId="{60AF2F59-26AC-DE41-B368-72A387D50918}" srcOrd="0" destOrd="0" presId="urn:microsoft.com/office/officeart/2005/8/layout/arrow6"/>
    <dgm:cxn modelId="{AECBCC0A-37EA-5E4F-A0DE-E8D12096356A}" type="presParOf" srcId="{9244BBF7-6714-8E49-A4F9-D64233D83494}" destId="{E442C980-3620-6D4E-9D21-10004A2C3236}" srcOrd="1" destOrd="0" presId="urn:microsoft.com/office/officeart/2005/8/layout/arrow6"/>
    <dgm:cxn modelId="{933F22BE-D43E-7144-9177-168A9C7A0AF7}"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7485" custLinFactNeighborY="3336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D81FA867-3A68-8149-877F-D0A0C192448B}" type="presOf" srcId="{70553B05-0773-EA4B-847E-F92DDE2FEDB2}" destId="{E442C980-3620-6D4E-9D21-10004A2C3236}" srcOrd="0" destOrd="0" presId="urn:microsoft.com/office/officeart/2005/8/layout/arrow6"/>
    <dgm:cxn modelId="{EBDF34A5-F2ED-4D45-BD0E-58EA869767B3}" srcId="{B7F6E791-941D-834C-8A04-20A8575F491B}" destId="{F11B9E96-F06F-3F49-B715-E8F57902A1E6}" srcOrd="1" destOrd="0" parTransId="{9FB1BE35-CC66-8A4F-87DD-4393278042BA}" sibTransId="{8C7E5DBA-899D-E149-AC70-F3D6FED40562}"/>
    <dgm:cxn modelId="{12ABCE57-4B2B-B44A-B8F4-A52AF808D4C3}" type="presOf" srcId="{B7F6E791-941D-834C-8A04-20A8575F491B}" destId="{9244BBF7-6714-8E49-A4F9-D64233D83494}" srcOrd="0" destOrd="0" presId="urn:microsoft.com/office/officeart/2005/8/layout/arrow6"/>
    <dgm:cxn modelId="{88DFBD9E-64A0-DA4A-AE8B-DCB9B1158B6D}" type="presOf" srcId="{F11B9E96-F06F-3F49-B715-E8F57902A1E6}" destId="{5E2520BF-5037-5F48-956D-A8C29F383F18}" srcOrd="0" destOrd="0" presId="urn:microsoft.com/office/officeart/2005/8/layout/arrow6"/>
    <dgm:cxn modelId="{7FC9AAEE-5AB0-614F-B27F-AF426990ED64}" type="presParOf" srcId="{9244BBF7-6714-8E49-A4F9-D64233D83494}" destId="{60AF2F59-26AC-DE41-B368-72A387D50918}" srcOrd="0" destOrd="0" presId="urn:microsoft.com/office/officeart/2005/8/layout/arrow6"/>
    <dgm:cxn modelId="{A155FF9B-521A-0F45-8BBE-1011F9E6C7F3}" type="presParOf" srcId="{9244BBF7-6714-8E49-A4F9-D64233D83494}" destId="{E442C980-3620-6D4E-9D21-10004A2C3236}" srcOrd="1" destOrd="0" presId="urn:microsoft.com/office/officeart/2005/8/layout/arrow6"/>
    <dgm:cxn modelId="{E67D3BC7-D23F-3E4B-B925-BFEB0429A6DE}"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B889693-0A01-DB4C-923A-CB9350D756CA}"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D85D6B0B-038E-644B-9271-C23A638FD429}">
      <dgm:prSet phldrT="[Text]"/>
      <dgm:spPr/>
      <dgm:t>
        <a:bodyPr/>
        <a:lstStyle/>
        <a:p>
          <a:r>
            <a:rPr lang="id-ID" b="1" dirty="0" smtClean="0"/>
            <a:t>Penguatan kapasistas sektariat KPU.</a:t>
          </a:r>
          <a:endParaRPr lang="en-US" b="1" dirty="0"/>
        </a:p>
      </dgm:t>
    </dgm:pt>
    <dgm:pt modelId="{61B0645E-E53B-614D-B98D-B0D50C4FDB35}" type="parTrans" cxnId="{CD6FFE96-0B6F-F340-964C-0B174667E5E1}">
      <dgm:prSet/>
      <dgm:spPr/>
      <dgm:t>
        <a:bodyPr/>
        <a:lstStyle/>
        <a:p>
          <a:endParaRPr lang="en-US"/>
        </a:p>
      </dgm:t>
    </dgm:pt>
    <dgm:pt modelId="{6D80ED69-A212-0C4F-96C8-C2DFB4A8A2AD}" type="sibTrans" cxnId="{CD6FFE96-0B6F-F340-964C-0B174667E5E1}">
      <dgm:prSet/>
      <dgm:spPr/>
      <dgm:t>
        <a:bodyPr/>
        <a:lstStyle/>
        <a:p>
          <a:endParaRPr lang="en-US"/>
        </a:p>
      </dgm:t>
    </dgm:pt>
    <dgm:pt modelId="{DF70BD1F-6592-9E4D-B4A2-D13A15FD659D}">
      <dgm:prSet phldrT="[Text]"/>
      <dgm:spPr/>
      <dgm:t>
        <a:bodyPr/>
        <a:lstStyle/>
        <a:p>
          <a:r>
            <a:rPr lang="id-ID" dirty="0" smtClean="0"/>
            <a:t>Profesionalisme staf pendukung (setjen);</a:t>
          </a:r>
          <a:endParaRPr lang="en-US" dirty="0"/>
        </a:p>
      </dgm:t>
    </dgm:pt>
    <dgm:pt modelId="{DBD4FA46-2616-4440-8B99-321CE68BF167}" type="parTrans" cxnId="{6FD82A5C-2788-BC45-B54E-4FB95F82B133}">
      <dgm:prSet/>
      <dgm:spPr/>
      <dgm:t>
        <a:bodyPr/>
        <a:lstStyle/>
        <a:p>
          <a:endParaRPr lang="en-US"/>
        </a:p>
      </dgm:t>
    </dgm:pt>
    <dgm:pt modelId="{94297252-560A-1C4D-8C4B-8115D43B2F12}" type="sibTrans" cxnId="{6FD82A5C-2788-BC45-B54E-4FB95F82B133}">
      <dgm:prSet/>
      <dgm:spPr/>
      <dgm:t>
        <a:bodyPr/>
        <a:lstStyle/>
        <a:p>
          <a:endParaRPr lang="en-US"/>
        </a:p>
      </dgm:t>
    </dgm:pt>
    <dgm:pt modelId="{DA6CC865-B6D2-BC4B-B0C8-D42F26D17BFE}">
      <dgm:prSet phldrT="[Text]"/>
      <dgm:spPr/>
      <dgm:t>
        <a:bodyPr/>
        <a:lstStyle/>
        <a:p>
          <a:r>
            <a:rPr lang="id-ID" b="1" dirty="0" smtClean="0"/>
            <a:t>Pengelolaan data dan informasi publik.</a:t>
          </a:r>
          <a:endParaRPr lang="en-US" b="1" dirty="0"/>
        </a:p>
      </dgm:t>
    </dgm:pt>
    <dgm:pt modelId="{46EE1792-7440-5945-A27E-1157402605F0}" type="parTrans" cxnId="{A82E035A-1197-1448-A6FB-A484452AE672}">
      <dgm:prSet/>
      <dgm:spPr/>
      <dgm:t>
        <a:bodyPr/>
        <a:lstStyle/>
        <a:p>
          <a:endParaRPr lang="en-US"/>
        </a:p>
      </dgm:t>
    </dgm:pt>
    <dgm:pt modelId="{F9011631-356A-2849-925C-341A38C6B7B5}" type="sibTrans" cxnId="{A82E035A-1197-1448-A6FB-A484452AE672}">
      <dgm:prSet/>
      <dgm:spPr/>
      <dgm:t>
        <a:bodyPr/>
        <a:lstStyle/>
        <a:p>
          <a:endParaRPr lang="en-US"/>
        </a:p>
      </dgm:t>
    </dgm:pt>
    <dgm:pt modelId="{C55D6216-1716-BD43-B8C9-02A013A2C80A}">
      <dgm:prSet phldrT="[Text]"/>
      <dgm:spPr/>
      <dgm:t>
        <a:bodyPr/>
        <a:lstStyle/>
        <a:p>
          <a:r>
            <a:rPr lang="id-ID" dirty="0" smtClean="0"/>
            <a:t>Penguatan data base dan digitilasi kepemiluan yang lebih mudah diolah publik, dilunggah segera, dan ada rekap serta pemiliahan yang baik.</a:t>
          </a:r>
          <a:endParaRPr lang="en-US" dirty="0"/>
        </a:p>
      </dgm:t>
    </dgm:pt>
    <dgm:pt modelId="{0255EDCD-2237-9545-B38E-2BE8A62678C7}" type="parTrans" cxnId="{7DABC12E-6512-9F47-ADCC-491C46CA73CE}">
      <dgm:prSet/>
      <dgm:spPr/>
      <dgm:t>
        <a:bodyPr/>
        <a:lstStyle/>
        <a:p>
          <a:endParaRPr lang="en-US"/>
        </a:p>
      </dgm:t>
    </dgm:pt>
    <dgm:pt modelId="{4F80206C-57A0-BD44-9503-E326E13BE875}" type="sibTrans" cxnId="{7DABC12E-6512-9F47-ADCC-491C46CA73CE}">
      <dgm:prSet/>
      <dgm:spPr/>
      <dgm:t>
        <a:bodyPr/>
        <a:lstStyle/>
        <a:p>
          <a:endParaRPr lang="en-US"/>
        </a:p>
      </dgm:t>
    </dgm:pt>
    <dgm:pt modelId="{2A6C4FAD-CCE5-9A4F-8C5B-A1956DF9524E}">
      <dgm:prSet phldrT="[Text]"/>
      <dgm:spPr/>
      <dgm:t>
        <a:bodyPr/>
        <a:lstStyle/>
        <a:p>
          <a:r>
            <a:rPr lang="id-ID" b="1" dirty="0" smtClean="0"/>
            <a:t>Peningkatan kualitas penyelenggaraan pemilu:</a:t>
          </a:r>
          <a:endParaRPr lang="en-US" b="1" dirty="0"/>
        </a:p>
      </dgm:t>
    </dgm:pt>
    <dgm:pt modelId="{0BD1A283-28C3-304C-AE8F-9C94ECB9357B}" type="parTrans" cxnId="{066FBAEB-A259-F343-8F28-D18DD9264396}">
      <dgm:prSet/>
      <dgm:spPr/>
      <dgm:t>
        <a:bodyPr/>
        <a:lstStyle/>
        <a:p>
          <a:endParaRPr lang="en-US"/>
        </a:p>
      </dgm:t>
    </dgm:pt>
    <dgm:pt modelId="{90F84818-D3F5-314F-91D2-9475D1578032}" type="sibTrans" cxnId="{066FBAEB-A259-F343-8F28-D18DD9264396}">
      <dgm:prSet/>
      <dgm:spPr/>
      <dgm:t>
        <a:bodyPr/>
        <a:lstStyle/>
        <a:p>
          <a:endParaRPr lang="en-US"/>
        </a:p>
      </dgm:t>
    </dgm:pt>
    <dgm:pt modelId="{24FD8FEB-680A-5841-A09F-8AE47687C6AF}">
      <dgm:prSet phldrT="[Text]"/>
      <dgm:spPr/>
      <dgm:t>
        <a:bodyPr/>
        <a:lstStyle/>
        <a:p>
          <a:r>
            <a:rPr lang="id-ID" dirty="0" smtClean="0"/>
            <a:t>Tahapan penetapan calon;</a:t>
          </a:r>
          <a:endParaRPr lang="en-US" dirty="0"/>
        </a:p>
      </dgm:t>
    </dgm:pt>
    <dgm:pt modelId="{1D393AD7-985A-4C42-8179-0B6D53198394}" type="parTrans" cxnId="{80D5E494-A1AF-9C41-A4E3-2561DA4B8D24}">
      <dgm:prSet/>
      <dgm:spPr/>
      <dgm:t>
        <a:bodyPr/>
        <a:lstStyle/>
        <a:p>
          <a:endParaRPr lang="en-US"/>
        </a:p>
      </dgm:t>
    </dgm:pt>
    <dgm:pt modelId="{AA26E54C-B04B-3745-9B91-A6E97136EA62}" type="sibTrans" cxnId="{80D5E494-A1AF-9C41-A4E3-2561DA4B8D24}">
      <dgm:prSet/>
      <dgm:spPr/>
      <dgm:t>
        <a:bodyPr/>
        <a:lstStyle/>
        <a:p>
          <a:endParaRPr lang="en-US"/>
        </a:p>
      </dgm:t>
    </dgm:pt>
    <dgm:pt modelId="{052A29AB-FF9F-7D42-9DD3-3315FCE4EA00}">
      <dgm:prSet/>
      <dgm:spPr/>
      <dgm:t>
        <a:bodyPr/>
        <a:lstStyle/>
        <a:p>
          <a:r>
            <a:rPr lang="id-ID" dirty="0" smtClean="0"/>
            <a:t>Setjen KPU perlu lebih terbuka kepada publik, tidak hanya komisioner;</a:t>
          </a:r>
          <a:endParaRPr lang="en-US" dirty="0"/>
        </a:p>
      </dgm:t>
    </dgm:pt>
    <dgm:pt modelId="{5B0C360C-62FB-AC4B-8147-D0275F82CFAA}" type="parTrans" cxnId="{62DF8E63-AFD1-F041-8CF5-F32BA991242B}">
      <dgm:prSet/>
      <dgm:spPr/>
      <dgm:t>
        <a:bodyPr/>
        <a:lstStyle/>
        <a:p>
          <a:endParaRPr lang="en-US"/>
        </a:p>
      </dgm:t>
    </dgm:pt>
    <dgm:pt modelId="{9AC0AB16-EF8F-5746-B38C-9B769793120B}" type="sibTrans" cxnId="{62DF8E63-AFD1-F041-8CF5-F32BA991242B}">
      <dgm:prSet/>
      <dgm:spPr/>
      <dgm:t>
        <a:bodyPr/>
        <a:lstStyle/>
        <a:p>
          <a:endParaRPr lang="en-US"/>
        </a:p>
      </dgm:t>
    </dgm:pt>
    <dgm:pt modelId="{F6384198-D918-4F45-A8B6-B0AD5BD68B54}">
      <dgm:prSet/>
      <dgm:spPr/>
      <dgm:t>
        <a:bodyPr/>
        <a:lstStyle/>
        <a:p>
          <a:r>
            <a:rPr lang="id-ID" dirty="0" smtClean="0"/>
            <a:t>Transparansi, kordinasi dan manajemen kesekretariatan.</a:t>
          </a:r>
          <a:endParaRPr lang="en-US" dirty="0"/>
        </a:p>
      </dgm:t>
    </dgm:pt>
    <dgm:pt modelId="{CF7C6C31-0732-4246-ADF8-5E253578AE77}" type="parTrans" cxnId="{85344CAA-4CB0-7944-8FC6-8B8591CA8BA9}">
      <dgm:prSet/>
      <dgm:spPr/>
      <dgm:t>
        <a:bodyPr/>
        <a:lstStyle/>
        <a:p>
          <a:endParaRPr lang="en-US"/>
        </a:p>
      </dgm:t>
    </dgm:pt>
    <dgm:pt modelId="{DF31FB04-02FC-7047-90B5-30729E750F2C}" type="sibTrans" cxnId="{85344CAA-4CB0-7944-8FC6-8B8591CA8BA9}">
      <dgm:prSet/>
      <dgm:spPr/>
      <dgm:t>
        <a:bodyPr/>
        <a:lstStyle/>
        <a:p>
          <a:endParaRPr lang="en-US"/>
        </a:p>
      </dgm:t>
    </dgm:pt>
    <dgm:pt modelId="{F3D3C008-25EA-8140-A9A7-9EE523194FAE}">
      <dgm:prSet/>
      <dgm:spPr/>
      <dgm:t>
        <a:bodyPr/>
        <a:lstStyle/>
        <a:p>
          <a:r>
            <a:rPr lang="id-ID" dirty="0" smtClean="0"/>
            <a:t>Kecepatan memperoleh informasi dan data dari daerah ke pusat;</a:t>
          </a:r>
          <a:endParaRPr lang="en-US" dirty="0"/>
        </a:p>
      </dgm:t>
    </dgm:pt>
    <dgm:pt modelId="{38050F87-A7A2-8548-8863-B2A7D8AF977B}" type="parTrans" cxnId="{AE427065-7572-BA44-803E-B3546CA33369}">
      <dgm:prSet/>
      <dgm:spPr/>
      <dgm:t>
        <a:bodyPr/>
        <a:lstStyle/>
        <a:p>
          <a:endParaRPr lang="en-US"/>
        </a:p>
      </dgm:t>
    </dgm:pt>
    <dgm:pt modelId="{D6A67C4B-EE4D-6941-A6E4-8E504C11FBC3}" type="sibTrans" cxnId="{AE427065-7572-BA44-803E-B3546CA33369}">
      <dgm:prSet/>
      <dgm:spPr/>
      <dgm:t>
        <a:bodyPr/>
        <a:lstStyle/>
        <a:p>
          <a:endParaRPr lang="en-US"/>
        </a:p>
      </dgm:t>
    </dgm:pt>
    <dgm:pt modelId="{F5946865-3E3A-FD4F-AE5F-21AACB7E8542}">
      <dgm:prSet/>
      <dgm:spPr/>
      <dgm:t>
        <a:bodyPr/>
        <a:lstStyle/>
        <a:p>
          <a:r>
            <a:rPr lang="id-ID" dirty="0" smtClean="0"/>
            <a:t>KPU perlu mengupdate data-data yang ditampilkannya di website KPU sampai data yang bersifat final. Misalnya tentang berapa jumlah suara hasil pemilu termasuk yang telah final pasca putusan MK, berapa jumlah kursi yang diraih partai setelah putusan MK, berapa jumlah perolehan suara partai untuk setiap daerah pemilihan dan seterusnya;</a:t>
          </a:r>
          <a:endParaRPr lang="en-US" dirty="0"/>
        </a:p>
      </dgm:t>
    </dgm:pt>
    <dgm:pt modelId="{8816429C-C74D-4344-AEDE-6141812A5645}" type="parTrans" cxnId="{0AFEC64A-A099-E544-83D6-008C86C29E89}">
      <dgm:prSet/>
      <dgm:spPr/>
      <dgm:t>
        <a:bodyPr/>
        <a:lstStyle/>
        <a:p>
          <a:endParaRPr lang="en-US"/>
        </a:p>
      </dgm:t>
    </dgm:pt>
    <dgm:pt modelId="{5088EA5D-622D-2D48-9C2D-CA4DE6129F6B}" type="sibTrans" cxnId="{0AFEC64A-A099-E544-83D6-008C86C29E89}">
      <dgm:prSet/>
      <dgm:spPr/>
      <dgm:t>
        <a:bodyPr/>
        <a:lstStyle/>
        <a:p>
          <a:endParaRPr lang="en-US"/>
        </a:p>
      </dgm:t>
    </dgm:pt>
    <dgm:pt modelId="{7A494959-B57A-6040-BD0A-78527B4952CC}">
      <dgm:prSet/>
      <dgm:spPr/>
      <dgm:t>
        <a:bodyPr/>
        <a:lstStyle/>
        <a:p>
          <a:r>
            <a:rPr lang="id-ID" dirty="0" smtClean="0"/>
            <a:t>Memperbaiki proses transparansi data pemilu di masa mendatang, dengan meneruskan scanning Form C1, bahkan bila perlu menampilkan foto Form C1 Plano di website, sehingga transparansi hasil pemilu menjadi semakin baik di masa mendatang.</a:t>
          </a:r>
          <a:endParaRPr lang="en-US" dirty="0"/>
        </a:p>
      </dgm:t>
    </dgm:pt>
    <dgm:pt modelId="{5A428973-1FD3-084D-94AE-E2EA6FFD02DE}" type="parTrans" cxnId="{8E08C355-749F-A94E-995E-E45E918A34B1}">
      <dgm:prSet/>
      <dgm:spPr/>
      <dgm:t>
        <a:bodyPr/>
        <a:lstStyle/>
        <a:p>
          <a:endParaRPr lang="en-US"/>
        </a:p>
      </dgm:t>
    </dgm:pt>
    <dgm:pt modelId="{3C24D6B6-042C-D94E-B2F0-A5F032F3D5AF}" type="sibTrans" cxnId="{8E08C355-749F-A94E-995E-E45E918A34B1}">
      <dgm:prSet/>
      <dgm:spPr/>
      <dgm:t>
        <a:bodyPr/>
        <a:lstStyle/>
        <a:p>
          <a:endParaRPr lang="en-US"/>
        </a:p>
      </dgm:t>
    </dgm:pt>
    <dgm:pt modelId="{3CF1B058-12EE-194E-9D80-90F6F151F47A}">
      <dgm:prSet/>
      <dgm:spPr/>
      <dgm:t>
        <a:bodyPr/>
        <a:lstStyle/>
        <a:p>
          <a:r>
            <a:rPr lang="id-ID" smtClean="0"/>
            <a:t>Sosialisasi pemilu semakin aksesibel bagi semua pemilih, hubungan dan partisipasi masyrakat lebih dijalin;</a:t>
          </a:r>
          <a:endParaRPr lang="en-US"/>
        </a:p>
      </dgm:t>
    </dgm:pt>
    <dgm:pt modelId="{3F34A479-8821-3042-8C5A-63C36DCA7501}" type="parTrans" cxnId="{5971C128-42C0-9046-8635-CFBD6E4BF999}">
      <dgm:prSet/>
      <dgm:spPr/>
      <dgm:t>
        <a:bodyPr/>
        <a:lstStyle/>
        <a:p>
          <a:endParaRPr lang="en-US"/>
        </a:p>
      </dgm:t>
    </dgm:pt>
    <dgm:pt modelId="{007503B8-A89D-4B4E-A126-7DAADC86BACD}" type="sibTrans" cxnId="{5971C128-42C0-9046-8635-CFBD6E4BF999}">
      <dgm:prSet/>
      <dgm:spPr/>
      <dgm:t>
        <a:bodyPr/>
        <a:lstStyle/>
        <a:p>
          <a:endParaRPr lang="en-US"/>
        </a:p>
      </dgm:t>
    </dgm:pt>
    <dgm:pt modelId="{2820D4D1-0D1F-9843-9EEF-9D7548878830}">
      <dgm:prSet/>
      <dgm:spPr/>
      <dgm:t>
        <a:bodyPr/>
        <a:lstStyle/>
        <a:p>
          <a:r>
            <a:rPr lang="id-ID" smtClean="0"/>
            <a:t>Pendaftaran pemilih;</a:t>
          </a:r>
          <a:endParaRPr lang="en-US"/>
        </a:p>
      </dgm:t>
    </dgm:pt>
    <dgm:pt modelId="{CCDDD652-B4B3-6E42-951B-69B13270773A}" type="parTrans" cxnId="{21605A0A-3685-2642-8743-072671649E65}">
      <dgm:prSet/>
      <dgm:spPr/>
      <dgm:t>
        <a:bodyPr/>
        <a:lstStyle/>
        <a:p>
          <a:endParaRPr lang="en-US"/>
        </a:p>
      </dgm:t>
    </dgm:pt>
    <dgm:pt modelId="{17447A51-D185-434B-A50B-6F59C34ABA48}" type="sibTrans" cxnId="{21605A0A-3685-2642-8743-072671649E65}">
      <dgm:prSet/>
      <dgm:spPr/>
      <dgm:t>
        <a:bodyPr/>
        <a:lstStyle/>
        <a:p>
          <a:endParaRPr lang="en-US"/>
        </a:p>
      </dgm:t>
    </dgm:pt>
    <dgm:pt modelId="{DD969FDE-781D-9343-9DF6-6DAB79FE2B24}">
      <dgm:prSet/>
      <dgm:spPr/>
      <dgm:t>
        <a:bodyPr/>
        <a:lstStyle/>
        <a:p>
          <a:r>
            <a:rPr lang="id-ID" smtClean="0"/>
            <a:t>Kontrol terhadap penyelenggara dibawahnya (Provinsi dan Kabupaten/Kota)</a:t>
          </a:r>
          <a:endParaRPr lang="en-US"/>
        </a:p>
      </dgm:t>
    </dgm:pt>
    <dgm:pt modelId="{1D85551B-FC7A-5D47-9AC9-5D65AC04A287}" type="parTrans" cxnId="{CFDFDAF5-994B-7145-9BC5-D48360026ACA}">
      <dgm:prSet/>
      <dgm:spPr/>
      <dgm:t>
        <a:bodyPr/>
        <a:lstStyle/>
        <a:p>
          <a:endParaRPr lang="en-US"/>
        </a:p>
      </dgm:t>
    </dgm:pt>
    <dgm:pt modelId="{17791156-2AE5-FD4D-8823-2FAF8542FE78}" type="sibTrans" cxnId="{CFDFDAF5-994B-7145-9BC5-D48360026ACA}">
      <dgm:prSet/>
      <dgm:spPr/>
      <dgm:t>
        <a:bodyPr/>
        <a:lstStyle/>
        <a:p>
          <a:endParaRPr lang="en-US"/>
        </a:p>
      </dgm:t>
    </dgm:pt>
    <dgm:pt modelId="{CA8CA33A-AD86-F445-AABE-190E152B831B}">
      <dgm:prSet/>
      <dgm:spPr/>
      <dgm:t>
        <a:bodyPr/>
        <a:lstStyle/>
        <a:p>
          <a:r>
            <a:rPr lang="id-ID" smtClean="0"/>
            <a:t>Rekruitmen penyelenggara ad hoc yg lebih baik; </a:t>
          </a:r>
          <a:endParaRPr lang="en-US"/>
        </a:p>
      </dgm:t>
    </dgm:pt>
    <dgm:pt modelId="{A65319AB-14B2-9C45-9A16-AD8BE218DAC7}" type="parTrans" cxnId="{CEF428EB-8B0F-3249-9AB4-425F23975FAB}">
      <dgm:prSet/>
      <dgm:spPr/>
      <dgm:t>
        <a:bodyPr/>
        <a:lstStyle/>
        <a:p>
          <a:endParaRPr lang="en-US"/>
        </a:p>
      </dgm:t>
    </dgm:pt>
    <dgm:pt modelId="{5B6AACD2-9E8F-984E-A8D5-7F6C639467E9}" type="sibTrans" cxnId="{CEF428EB-8B0F-3249-9AB4-425F23975FAB}">
      <dgm:prSet/>
      <dgm:spPr/>
      <dgm:t>
        <a:bodyPr/>
        <a:lstStyle/>
        <a:p>
          <a:endParaRPr lang="en-US"/>
        </a:p>
      </dgm:t>
    </dgm:pt>
    <dgm:pt modelId="{9C814FFB-FCAF-844F-9362-75BFDFA87B43}">
      <dgm:prSet/>
      <dgm:spPr/>
      <dgm:t>
        <a:bodyPr/>
        <a:lstStyle/>
        <a:p>
          <a:r>
            <a:rPr lang="id-ID" dirty="0" smtClean="0"/>
            <a:t>Mendorong pelaporan dana kampanye yg lebih baik;</a:t>
          </a:r>
          <a:endParaRPr lang="en-US" dirty="0"/>
        </a:p>
      </dgm:t>
    </dgm:pt>
    <dgm:pt modelId="{414F44BB-76D3-BC4E-B923-9CEAE128B96E}" type="parTrans" cxnId="{0D42A9F5-A94C-E247-8A5C-B38D6FEC1572}">
      <dgm:prSet/>
      <dgm:spPr/>
      <dgm:t>
        <a:bodyPr/>
        <a:lstStyle/>
        <a:p>
          <a:endParaRPr lang="en-US"/>
        </a:p>
      </dgm:t>
    </dgm:pt>
    <dgm:pt modelId="{FAE2ED02-7A54-6C4D-8DA7-15B3EA5BC04C}" type="sibTrans" cxnId="{0D42A9F5-A94C-E247-8A5C-B38D6FEC1572}">
      <dgm:prSet/>
      <dgm:spPr/>
      <dgm:t>
        <a:bodyPr/>
        <a:lstStyle/>
        <a:p>
          <a:endParaRPr lang="en-US"/>
        </a:p>
      </dgm:t>
    </dgm:pt>
    <dgm:pt modelId="{86859267-B709-7E4E-8311-729A8725E8B3}">
      <dgm:prSet/>
      <dgm:spPr/>
      <dgm:t>
        <a:bodyPr/>
        <a:lstStyle/>
        <a:p>
          <a:r>
            <a:rPr lang="id-ID" dirty="0" smtClean="0"/>
            <a:t>Sosialisasi cara pencoblosan perlu lebih ditingkatkan karena jumlah suara sah pada Pemilu 2014 masih berjumlah 14 juta. Ini berarti satu dari 10 pemilih tidak memberikan suaranya secara benar. Dan, kalau hal itu disebabkan ada unsur kesengajaan pemilih, maka pendidikan politik juga perlu diberikan kepada pemilih, terutama tentang manfaat suara mereka bagi masa depan bangsa;</a:t>
          </a:r>
          <a:endParaRPr lang="en-US" dirty="0"/>
        </a:p>
      </dgm:t>
    </dgm:pt>
    <dgm:pt modelId="{31AA5265-5658-F441-A45D-300340865591}" type="parTrans" cxnId="{F38B076C-74FB-F64B-9BE8-9830278F88B3}">
      <dgm:prSet/>
      <dgm:spPr/>
      <dgm:t>
        <a:bodyPr/>
        <a:lstStyle/>
        <a:p>
          <a:endParaRPr lang="en-US"/>
        </a:p>
      </dgm:t>
    </dgm:pt>
    <dgm:pt modelId="{0A7E6DCE-097E-C846-8051-864F53130925}" type="sibTrans" cxnId="{F38B076C-74FB-F64B-9BE8-9830278F88B3}">
      <dgm:prSet/>
      <dgm:spPr/>
      <dgm:t>
        <a:bodyPr/>
        <a:lstStyle/>
        <a:p>
          <a:endParaRPr lang="en-US"/>
        </a:p>
      </dgm:t>
    </dgm:pt>
    <dgm:pt modelId="{8771A2BE-DBC9-CC49-AC7E-25CC0FBA58C3}" type="pres">
      <dgm:prSet presAssocID="{0B889693-0A01-DB4C-923A-CB9350D756CA}" presName="Name0" presStyleCnt="0">
        <dgm:presLayoutVars>
          <dgm:dir/>
          <dgm:animLvl val="lvl"/>
          <dgm:resizeHandles val="exact"/>
        </dgm:presLayoutVars>
      </dgm:prSet>
      <dgm:spPr/>
      <dgm:t>
        <a:bodyPr/>
        <a:lstStyle/>
        <a:p>
          <a:endParaRPr lang="en-US"/>
        </a:p>
      </dgm:t>
    </dgm:pt>
    <dgm:pt modelId="{42E27A8F-7968-5C45-9FB6-F464A38D1B29}" type="pres">
      <dgm:prSet presAssocID="{D85D6B0B-038E-644B-9271-C23A638FD429}" presName="composite" presStyleCnt="0"/>
      <dgm:spPr/>
    </dgm:pt>
    <dgm:pt modelId="{C8B99739-7CE4-4E46-9D4F-DE216E96EFCE}" type="pres">
      <dgm:prSet presAssocID="{D85D6B0B-038E-644B-9271-C23A638FD429}" presName="parTx" presStyleLbl="alignNode1" presStyleIdx="0" presStyleCnt="3">
        <dgm:presLayoutVars>
          <dgm:chMax val="0"/>
          <dgm:chPref val="0"/>
          <dgm:bulletEnabled val="1"/>
        </dgm:presLayoutVars>
      </dgm:prSet>
      <dgm:spPr/>
      <dgm:t>
        <a:bodyPr/>
        <a:lstStyle/>
        <a:p>
          <a:endParaRPr lang="en-US"/>
        </a:p>
      </dgm:t>
    </dgm:pt>
    <dgm:pt modelId="{9D3AAF30-457C-EB42-8DBE-7BF3F728C3CC}" type="pres">
      <dgm:prSet presAssocID="{D85D6B0B-038E-644B-9271-C23A638FD429}" presName="desTx" presStyleLbl="alignAccFollowNode1" presStyleIdx="0" presStyleCnt="3">
        <dgm:presLayoutVars>
          <dgm:bulletEnabled val="1"/>
        </dgm:presLayoutVars>
      </dgm:prSet>
      <dgm:spPr/>
      <dgm:t>
        <a:bodyPr/>
        <a:lstStyle/>
        <a:p>
          <a:endParaRPr lang="en-US"/>
        </a:p>
      </dgm:t>
    </dgm:pt>
    <dgm:pt modelId="{9992937F-3862-E247-970C-671DD3139B68}" type="pres">
      <dgm:prSet presAssocID="{6D80ED69-A212-0C4F-96C8-C2DFB4A8A2AD}" presName="space" presStyleCnt="0"/>
      <dgm:spPr/>
    </dgm:pt>
    <dgm:pt modelId="{E37EE546-24C6-DF47-B333-E745122D4F4B}" type="pres">
      <dgm:prSet presAssocID="{DA6CC865-B6D2-BC4B-B0C8-D42F26D17BFE}" presName="composite" presStyleCnt="0"/>
      <dgm:spPr/>
    </dgm:pt>
    <dgm:pt modelId="{C5CC1A59-9657-654A-8F8A-9C84FDE24EA9}" type="pres">
      <dgm:prSet presAssocID="{DA6CC865-B6D2-BC4B-B0C8-D42F26D17BFE}" presName="parTx" presStyleLbl="alignNode1" presStyleIdx="1" presStyleCnt="3">
        <dgm:presLayoutVars>
          <dgm:chMax val="0"/>
          <dgm:chPref val="0"/>
          <dgm:bulletEnabled val="1"/>
        </dgm:presLayoutVars>
      </dgm:prSet>
      <dgm:spPr/>
      <dgm:t>
        <a:bodyPr/>
        <a:lstStyle/>
        <a:p>
          <a:endParaRPr lang="en-US"/>
        </a:p>
      </dgm:t>
    </dgm:pt>
    <dgm:pt modelId="{6E693848-C270-0C4D-9132-555D41BC2EE1}" type="pres">
      <dgm:prSet presAssocID="{DA6CC865-B6D2-BC4B-B0C8-D42F26D17BFE}" presName="desTx" presStyleLbl="alignAccFollowNode1" presStyleIdx="1" presStyleCnt="3">
        <dgm:presLayoutVars>
          <dgm:bulletEnabled val="1"/>
        </dgm:presLayoutVars>
      </dgm:prSet>
      <dgm:spPr/>
      <dgm:t>
        <a:bodyPr/>
        <a:lstStyle/>
        <a:p>
          <a:endParaRPr lang="en-US"/>
        </a:p>
      </dgm:t>
    </dgm:pt>
    <dgm:pt modelId="{DA2097BC-9F6C-BF40-8FC8-CE384803A073}" type="pres">
      <dgm:prSet presAssocID="{F9011631-356A-2849-925C-341A38C6B7B5}" presName="space" presStyleCnt="0"/>
      <dgm:spPr/>
    </dgm:pt>
    <dgm:pt modelId="{90AA81DF-208C-2845-A3EA-85AC76A8B40C}" type="pres">
      <dgm:prSet presAssocID="{2A6C4FAD-CCE5-9A4F-8C5B-A1956DF9524E}" presName="composite" presStyleCnt="0"/>
      <dgm:spPr/>
    </dgm:pt>
    <dgm:pt modelId="{A8CE3ACC-8A65-7548-A416-B695E20564F8}" type="pres">
      <dgm:prSet presAssocID="{2A6C4FAD-CCE5-9A4F-8C5B-A1956DF9524E}" presName="parTx" presStyleLbl="alignNode1" presStyleIdx="2" presStyleCnt="3">
        <dgm:presLayoutVars>
          <dgm:chMax val="0"/>
          <dgm:chPref val="0"/>
          <dgm:bulletEnabled val="1"/>
        </dgm:presLayoutVars>
      </dgm:prSet>
      <dgm:spPr/>
      <dgm:t>
        <a:bodyPr/>
        <a:lstStyle/>
        <a:p>
          <a:endParaRPr lang="en-US"/>
        </a:p>
      </dgm:t>
    </dgm:pt>
    <dgm:pt modelId="{2DFEAE3C-0D21-5645-9E0D-1544E62D41DB}" type="pres">
      <dgm:prSet presAssocID="{2A6C4FAD-CCE5-9A4F-8C5B-A1956DF9524E}" presName="desTx" presStyleLbl="alignAccFollowNode1" presStyleIdx="2" presStyleCnt="3">
        <dgm:presLayoutVars>
          <dgm:bulletEnabled val="1"/>
        </dgm:presLayoutVars>
      </dgm:prSet>
      <dgm:spPr/>
      <dgm:t>
        <a:bodyPr/>
        <a:lstStyle/>
        <a:p>
          <a:endParaRPr lang="en-US"/>
        </a:p>
      </dgm:t>
    </dgm:pt>
  </dgm:ptLst>
  <dgm:cxnLst>
    <dgm:cxn modelId="{CFDFDAF5-994B-7145-9BC5-D48360026ACA}" srcId="{2A6C4FAD-CCE5-9A4F-8C5B-A1956DF9524E}" destId="{DD969FDE-781D-9343-9DF6-6DAB79FE2B24}" srcOrd="3" destOrd="0" parTransId="{1D85551B-FC7A-5D47-9AC9-5D65AC04A287}" sibTransId="{17791156-2AE5-FD4D-8823-2FAF8542FE78}"/>
    <dgm:cxn modelId="{CD6FFE96-0B6F-F340-964C-0B174667E5E1}" srcId="{0B889693-0A01-DB4C-923A-CB9350D756CA}" destId="{D85D6B0B-038E-644B-9271-C23A638FD429}" srcOrd="0" destOrd="0" parTransId="{61B0645E-E53B-614D-B98D-B0D50C4FDB35}" sibTransId="{6D80ED69-A212-0C4F-96C8-C2DFB4A8A2AD}"/>
    <dgm:cxn modelId="{CEF428EB-8B0F-3249-9AB4-425F23975FAB}" srcId="{2A6C4FAD-CCE5-9A4F-8C5B-A1956DF9524E}" destId="{CA8CA33A-AD86-F445-AABE-190E152B831B}" srcOrd="4" destOrd="0" parTransId="{A65319AB-14B2-9C45-9A16-AD8BE218DAC7}" sibTransId="{5B6AACD2-9E8F-984E-A8D5-7F6C639467E9}"/>
    <dgm:cxn modelId="{8F94A00C-9868-DD49-8998-740B8E5F9379}" type="presOf" srcId="{CA8CA33A-AD86-F445-AABE-190E152B831B}" destId="{2DFEAE3C-0D21-5645-9E0D-1544E62D41DB}" srcOrd="0" destOrd="4" presId="urn:microsoft.com/office/officeart/2005/8/layout/hList1"/>
    <dgm:cxn modelId="{F38B076C-74FB-F64B-9BE8-9830278F88B3}" srcId="{2A6C4FAD-CCE5-9A4F-8C5B-A1956DF9524E}" destId="{86859267-B709-7E4E-8311-729A8725E8B3}" srcOrd="6" destOrd="0" parTransId="{31AA5265-5658-F441-A45D-300340865591}" sibTransId="{0A7E6DCE-097E-C846-8051-864F53130925}"/>
    <dgm:cxn modelId="{AE427065-7572-BA44-803E-B3546CA33369}" srcId="{DA6CC865-B6D2-BC4B-B0C8-D42F26D17BFE}" destId="{F3D3C008-25EA-8140-A9A7-9EE523194FAE}" srcOrd="1" destOrd="0" parTransId="{38050F87-A7A2-8548-8863-B2A7D8AF977B}" sibTransId="{D6A67C4B-EE4D-6941-A6E4-8E504C11FBC3}"/>
    <dgm:cxn modelId="{0D42A9F5-A94C-E247-8A5C-B38D6FEC1572}" srcId="{2A6C4FAD-CCE5-9A4F-8C5B-A1956DF9524E}" destId="{9C814FFB-FCAF-844F-9362-75BFDFA87B43}" srcOrd="5" destOrd="0" parTransId="{414F44BB-76D3-BC4E-B923-9CEAE128B96E}" sibTransId="{FAE2ED02-7A54-6C4D-8DA7-15B3EA5BC04C}"/>
    <dgm:cxn modelId="{A881B733-9508-8249-95C7-033C7F2C6F97}" type="presOf" srcId="{2820D4D1-0D1F-9843-9EEF-9D7548878830}" destId="{2DFEAE3C-0D21-5645-9E0D-1544E62D41DB}" srcOrd="0" destOrd="2" presId="urn:microsoft.com/office/officeart/2005/8/layout/hList1"/>
    <dgm:cxn modelId="{ECFF6A6A-B15D-4449-B936-3333F65B3F55}" type="presOf" srcId="{DF70BD1F-6592-9E4D-B4A2-D13A15FD659D}" destId="{9D3AAF30-457C-EB42-8DBE-7BF3F728C3CC}" srcOrd="0" destOrd="0" presId="urn:microsoft.com/office/officeart/2005/8/layout/hList1"/>
    <dgm:cxn modelId="{85344CAA-4CB0-7944-8FC6-8B8591CA8BA9}" srcId="{D85D6B0B-038E-644B-9271-C23A638FD429}" destId="{F6384198-D918-4F45-A8B6-B0AD5BD68B54}" srcOrd="2" destOrd="0" parTransId="{CF7C6C31-0732-4246-ADF8-5E253578AE77}" sibTransId="{DF31FB04-02FC-7047-90B5-30729E750F2C}"/>
    <dgm:cxn modelId="{A82E035A-1197-1448-A6FB-A484452AE672}" srcId="{0B889693-0A01-DB4C-923A-CB9350D756CA}" destId="{DA6CC865-B6D2-BC4B-B0C8-D42F26D17BFE}" srcOrd="1" destOrd="0" parTransId="{46EE1792-7440-5945-A27E-1157402605F0}" sibTransId="{F9011631-356A-2849-925C-341A38C6B7B5}"/>
    <dgm:cxn modelId="{0C478C35-F7C1-7840-A4DA-A707F1F722F4}" type="presOf" srcId="{7A494959-B57A-6040-BD0A-78527B4952CC}" destId="{6E693848-C270-0C4D-9132-555D41BC2EE1}" srcOrd="0" destOrd="3" presId="urn:microsoft.com/office/officeart/2005/8/layout/hList1"/>
    <dgm:cxn modelId="{65665813-7287-5740-8062-9D8A4E362DCA}" type="presOf" srcId="{9C814FFB-FCAF-844F-9362-75BFDFA87B43}" destId="{2DFEAE3C-0D21-5645-9E0D-1544E62D41DB}" srcOrd="0" destOrd="5" presId="urn:microsoft.com/office/officeart/2005/8/layout/hList1"/>
    <dgm:cxn modelId="{EC00A45B-0C3C-2B49-8911-B465BEE91422}" type="presOf" srcId="{2A6C4FAD-CCE5-9A4F-8C5B-A1956DF9524E}" destId="{A8CE3ACC-8A65-7548-A416-B695E20564F8}" srcOrd="0" destOrd="0" presId="urn:microsoft.com/office/officeart/2005/8/layout/hList1"/>
    <dgm:cxn modelId="{4F622ECE-0DF5-F947-A503-81ADCD2E153C}" type="presOf" srcId="{F3D3C008-25EA-8140-A9A7-9EE523194FAE}" destId="{6E693848-C270-0C4D-9132-555D41BC2EE1}" srcOrd="0" destOrd="1" presId="urn:microsoft.com/office/officeart/2005/8/layout/hList1"/>
    <dgm:cxn modelId="{E97DA6EB-1A07-A54B-A9CD-EB5FD3280489}" type="presOf" srcId="{052A29AB-FF9F-7D42-9DD3-3315FCE4EA00}" destId="{9D3AAF30-457C-EB42-8DBE-7BF3F728C3CC}" srcOrd="0" destOrd="1" presId="urn:microsoft.com/office/officeart/2005/8/layout/hList1"/>
    <dgm:cxn modelId="{6FD82A5C-2788-BC45-B54E-4FB95F82B133}" srcId="{D85D6B0B-038E-644B-9271-C23A638FD429}" destId="{DF70BD1F-6592-9E4D-B4A2-D13A15FD659D}" srcOrd="0" destOrd="0" parTransId="{DBD4FA46-2616-4440-8B99-321CE68BF167}" sibTransId="{94297252-560A-1C4D-8C4B-8115D43B2F12}"/>
    <dgm:cxn modelId="{066FBAEB-A259-F343-8F28-D18DD9264396}" srcId="{0B889693-0A01-DB4C-923A-CB9350D756CA}" destId="{2A6C4FAD-CCE5-9A4F-8C5B-A1956DF9524E}" srcOrd="2" destOrd="0" parTransId="{0BD1A283-28C3-304C-AE8F-9C94ECB9357B}" sibTransId="{90F84818-D3F5-314F-91D2-9475D1578032}"/>
    <dgm:cxn modelId="{8DDF870D-DDF0-C741-BADF-0F5B32405A5C}" type="presOf" srcId="{C55D6216-1716-BD43-B8C9-02A013A2C80A}" destId="{6E693848-C270-0C4D-9132-555D41BC2EE1}" srcOrd="0" destOrd="0" presId="urn:microsoft.com/office/officeart/2005/8/layout/hList1"/>
    <dgm:cxn modelId="{8E08C355-749F-A94E-995E-E45E918A34B1}" srcId="{DA6CC865-B6D2-BC4B-B0C8-D42F26D17BFE}" destId="{7A494959-B57A-6040-BD0A-78527B4952CC}" srcOrd="3" destOrd="0" parTransId="{5A428973-1FD3-084D-94AE-E2EA6FFD02DE}" sibTransId="{3C24D6B6-042C-D94E-B2F0-A5F032F3D5AF}"/>
    <dgm:cxn modelId="{21605A0A-3685-2642-8743-072671649E65}" srcId="{2A6C4FAD-CCE5-9A4F-8C5B-A1956DF9524E}" destId="{2820D4D1-0D1F-9843-9EEF-9D7548878830}" srcOrd="2" destOrd="0" parTransId="{CCDDD652-B4B3-6E42-951B-69B13270773A}" sibTransId="{17447A51-D185-434B-A50B-6F59C34ABA48}"/>
    <dgm:cxn modelId="{68F022D8-586D-E545-8A04-0FD91C587C8A}" type="presOf" srcId="{DD969FDE-781D-9343-9DF6-6DAB79FE2B24}" destId="{2DFEAE3C-0D21-5645-9E0D-1544E62D41DB}" srcOrd="0" destOrd="3" presId="urn:microsoft.com/office/officeart/2005/8/layout/hList1"/>
    <dgm:cxn modelId="{80D5E494-A1AF-9C41-A4E3-2561DA4B8D24}" srcId="{2A6C4FAD-CCE5-9A4F-8C5B-A1956DF9524E}" destId="{24FD8FEB-680A-5841-A09F-8AE47687C6AF}" srcOrd="0" destOrd="0" parTransId="{1D393AD7-985A-4C42-8179-0B6D53198394}" sibTransId="{AA26E54C-B04B-3745-9B91-A6E97136EA62}"/>
    <dgm:cxn modelId="{6EC117C8-9D3F-F04E-A345-D05DF8BD5815}" type="presOf" srcId="{86859267-B709-7E4E-8311-729A8725E8B3}" destId="{2DFEAE3C-0D21-5645-9E0D-1544E62D41DB}" srcOrd="0" destOrd="6" presId="urn:microsoft.com/office/officeart/2005/8/layout/hList1"/>
    <dgm:cxn modelId="{A7C3B876-8D82-0A49-975F-FC4A99B69D02}" type="presOf" srcId="{0B889693-0A01-DB4C-923A-CB9350D756CA}" destId="{8771A2BE-DBC9-CC49-AC7E-25CC0FBA58C3}" srcOrd="0" destOrd="0" presId="urn:microsoft.com/office/officeart/2005/8/layout/hList1"/>
    <dgm:cxn modelId="{3136589A-7D79-0545-BF69-AC3CB586BE99}" type="presOf" srcId="{3CF1B058-12EE-194E-9D80-90F6F151F47A}" destId="{2DFEAE3C-0D21-5645-9E0D-1544E62D41DB}" srcOrd="0" destOrd="1" presId="urn:microsoft.com/office/officeart/2005/8/layout/hList1"/>
    <dgm:cxn modelId="{644E1A07-99B1-7246-8F5A-E4754BD1BD65}" type="presOf" srcId="{DA6CC865-B6D2-BC4B-B0C8-D42F26D17BFE}" destId="{C5CC1A59-9657-654A-8F8A-9C84FDE24EA9}" srcOrd="0" destOrd="0" presId="urn:microsoft.com/office/officeart/2005/8/layout/hList1"/>
    <dgm:cxn modelId="{6388720D-5481-6D4F-89EB-8DE228508EAF}" type="presOf" srcId="{F5946865-3E3A-FD4F-AE5F-21AACB7E8542}" destId="{6E693848-C270-0C4D-9132-555D41BC2EE1}" srcOrd="0" destOrd="2" presId="urn:microsoft.com/office/officeart/2005/8/layout/hList1"/>
    <dgm:cxn modelId="{0AFEC64A-A099-E544-83D6-008C86C29E89}" srcId="{DA6CC865-B6D2-BC4B-B0C8-D42F26D17BFE}" destId="{F5946865-3E3A-FD4F-AE5F-21AACB7E8542}" srcOrd="2" destOrd="0" parTransId="{8816429C-C74D-4344-AEDE-6141812A5645}" sibTransId="{5088EA5D-622D-2D48-9C2D-CA4DE6129F6B}"/>
    <dgm:cxn modelId="{62DF8E63-AFD1-F041-8CF5-F32BA991242B}" srcId="{D85D6B0B-038E-644B-9271-C23A638FD429}" destId="{052A29AB-FF9F-7D42-9DD3-3315FCE4EA00}" srcOrd="1" destOrd="0" parTransId="{5B0C360C-62FB-AC4B-8147-D0275F82CFAA}" sibTransId="{9AC0AB16-EF8F-5746-B38C-9B769793120B}"/>
    <dgm:cxn modelId="{7DABC12E-6512-9F47-ADCC-491C46CA73CE}" srcId="{DA6CC865-B6D2-BC4B-B0C8-D42F26D17BFE}" destId="{C55D6216-1716-BD43-B8C9-02A013A2C80A}" srcOrd="0" destOrd="0" parTransId="{0255EDCD-2237-9545-B38E-2BE8A62678C7}" sibTransId="{4F80206C-57A0-BD44-9503-E326E13BE875}"/>
    <dgm:cxn modelId="{11F2CE49-8945-E845-9FAA-7ED8332013A9}" type="presOf" srcId="{24FD8FEB-680A-5841-A09F-8AE47687C6AF}" destId="{2DFEAE3C-0D21-5645-9E0D-1544E62D41DB}" srcOrd="0" destOrd="0" presId="urn:microsoft.com/office/officeart/2005/8/layout/hList1"/>
    <dgm:cxn modelId="{5971C128-42C0-9046-8635-CFBD6E4BF999}" srcId="{2A6C4FAD-CCE5-9A4F-8C5B-A1956DF9524E}" destId="{3CF1B058-12EE-194E-9D80-90F6F151F47A}" srcOrd="1" destOrd="0" parTransId="{3F34A479-8821-3042-8C5A-63C36DCA7501}" sibTransId="{007503B8-A89D-4B4E-A126-7DAADC86BACD}"/>
    <dgm:cxn modelId="{8DED21C4-2DE0-FC47-8639-1441808466C5}" type="presOf" srcId="{D85D6B0B-038E-644B-9271-C23A638FD429}" destId="{C8B99739-7CE4-4E46-9D4F-DE216E96EFCE}" srcOrd="0" destOrd="0" presId="urn:microsoft.com/office/officeart/2005/8/layout/hList1"/>
    <dgm:cxn modelId="{FB30C7A9-1B73-C741-8888-34C65697A7AF}" type="presOf" srcId="{F6384198-D918-4F45-A8B6-B0AD5BD68B54}" destId="{9D3AAF30-457C-EB42-8DBE-7BF3F728C3CC}" srcOrd="0" destOrd="2" presId="urn:microsoft.com/office/officeart/2005/8/layout/hList1"/>
    <dgm:cxn modelId="{1EE4B4CE-ED3B-E141-8C14-E0D569E713B9}" type="presParOf" srcId="{8771A2BE-DBC9-CC49-AC7E-25CC0FBA58C3}" destId="{42E27A8F-7968-5C45-9FB6-F464A38D1B29}" srcOrd="0" destOrd="0" presId="urn:microsoft.com/office/officeart/2005/8/layout/hList1"/>
    <dgm:cxn modelId="{96E11DA7-A248-9840-85E5-C72AF3518FCE}" type="presParOf" srcId="{42E27A8F-7968-5C45-9FB6-F464A38D1B29}" destId="{C8B99739-7CE4-4E46-9D4F-DE216E96EFCE}" srcOrd="0" destOrd="0" presId="urn:microsoft.com/office/officeart/2005/8/layout/hList1"/>
    <dgm:cxn modelId="{CE359871-BC71-A143-B3F2-7FADE91A60CF}" type="presParOf" srcId="{42E27A8F-7968-5C45-9FB6-F464A38D1B29}" destId="{9D3AAF30-457C-EB42-8DBE-7BF3F728C3CC}" srcOrd="1" destOrd="0" presId="urn:microsoft.com/office/officeart/2005/8/layout/hList1"/>
    <dgm:cxn modelId="{EE02967D-2C93-0A46-A301-1919DF3E0D1B}" type="presParOf" srcId="{8771A2BE-DBC9-CC49-AC7E-25CC0FBA58C3}" destId="{9992937F-3862-E247-970C-671DD3139B68}" srcOrd="1" destOrd="0" presId="urn:microsoft.com/office/officeart/2005/8/layout/hList1"/>
    <dgm:cxn modelId="{387D951E-A6D7-BB46-BCEE-4B9A87E1D13F}" type="presParOf" srcId="{8771A2BE-DBC9-CC49-AC7E-25CC0FBA58C3}" destId="{E37EE546-24C6-DF47-B333-E745122D4F4B}" srcOrd="2" destOrd="0" presId="urn:microsoft.com/office/officeart/2005/8/layout/hList1"/>
    <dgm:cxn modelId="{D108098C-8F75-7844-9547-88664B47539B}" type="presParOf" srcId="{E37EE546-24C6-DF47-B333-E745122D4F4B}" destId="{C5CC1A59-9657-654A-8F8A-9C84FDE24EA9}" srcOrd="0" destOrd="0" presId="urn:microsoft.com/office/officeart/2005/8/layout/hList1"/>
    <dgm:cxn modelId="{B73BF078-0732-AE42-B2E6-644044FE9383}" type="presParOf" srcId="{E37EE546-24C6-DF47-B333-E745122D4F4B}" destId="{6E693848-C270-0C4D-9132-555D41BC2EE1}" srcOrd="1" destOrd="0" presId="urn:microsoft.com/office/officeart/2005/8/layout/hList1"/>
    <dgm:cxn modelId="{330171B8-45E2-4A45-A839-1E0DEAA1BD46}" type="presParOf" srcId="{8771A2BE-DBC9-CC49-AC7E-25CC0FBA58C3}" destId="{DA2097BC-9F6C-BF40-8FC8-CE384803A073}" srcOrd="3" destOrd="0" presId="urn:microsoft.com/office/officeart/2005/8/layout/hList1"/>
    <dgm:cxn modelId="{C3159E68-1F40-4042-875A-4D82FE973313}" type="presParOf" srcId="{8771A2BE-DBC9-CC49-AC7E-25CC0FBA58C3}" destId="{90AA81DF-208C-2845-A3EA-85AC76A8B40C}" srcOrd="4" destOrd="0" presId="urn:microsoft.com/office/officeart/2005/8/layout/hList1"/>
    <dgm:cxn modelId="{E996C2D2-86D0-4A4F-AE6A-1584F93CDEB4}" type="presParOf" srcId="{90AA81DF-208C-2845-A3EA-85AC76A8B40C}" destId="{A8CE3ACC-8A65-7548-A416-B695E20564F8}" srcOrd="0" destOrd="0" presId="urn:microsoft.com/office/officeart/2005/8/layout/hList1"/>
    <dgm:cxn modelId="{68A1C30C-FC15-2A48-A9B1-406CE05264AE}" type="presParOf" srcId="{90AA81DF-208C-2845-A3EA-85AC76A8B40C}" destId="{2DFEAE3C-0D21-5645-9E0D-1544E62D41D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7485" custLinFactNeighborY="3336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08EAD4E8-07C3-764B-91DB-6B3A39A96FAB}" type="presOf" srcId="{70553B05-0773-EA4B-847E-F92DDE2FEDB2}" destId="{E442C980-3620-6D4E-9D21-10004A2C3236}" srcOrd="0" destOrd="0" presId="urn:microsoft.com/office/officeart/2005/8/layout/arrow6"/>
    <dgm:cxn modelId="{AB654360-63CE-1144-8389-9CD3DE973BD9}" type="presOf" srcId="{F11B9E96-F06F-3F49-B715-E8F57902A1E6}" destId="{5E2520BF-5037-5F48-956D-A8C29F383F18}" srcOrd="0" destOrd="0" presId="urn:microsoft.com/office/officeart/2005/8/layout/arrow6"/>
    <dgm:cxn modelId="{45296BC9-91C1-C343-95C5-7EF8C07D6EF5}" type="presOf" srcId="{B7F6E791-941D-834C-8A04-20A8575F491B}" destId="{9244BBF7-6714-8E49-A4F9-D64233D83494}" srcOrd="0" destOrd="0" presId="urn:microsoft.com/office/officeart/2005/8/layout/arrow6"/>
    <dgm:cxn modelId="{EBDF34A5-F2ED-4D45-BD0E-58EA869767B3}" srcId="{B7F6E791-941D-834C-8A04-20A8575F491B}" destId="{F11B9E96-F06F-3F49-B715-E8F57902A1E6}" srcOrd="1" destOrd="0" parTransId="{9FB1BE35-CC66-8A4F-87DD-4393278042BA}" sibTransId="{8C7E5DBA-899D-E149-AC70-F3D6FED40562}"/>
    <dgm:cxn modelId="{9624F5F4-D07D-3A48-93B1-83F961D15700}" type="presParOf" srcId="{9244BBF7-6714-8E49-A4F9-D64233D83494}" destId="{60AF2F59-26AC-DE41-B368-72A387D50918}" srcOrd="0" destOrd="0" presId="urn:microsoft.com/office/officeart/2005/8/layout/arrow6"/>
    <dgm:cxn modelId="{53804D4D-DCE1-9A49-AD73-7256F95D1D14}" type="presParOf" srcId="{9244BBF7-6714-8E49-A4F9-D64233D83494}" destId="{E442C980-3620-6D4E-9D21-10004A2C3236}" srcOrd="1" destOrd="0" presId="urn:microsoft.com/office/officeart/2005/8/layout/arrow6"/>
    <dgm:cxn modelId="{099DFEDC-F34B-5743-984A-B91F584118D7}"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7485" custLinFactNeighborY="3336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2DCB5DD0-F02B-5E40-9FD3-164BDEF7497C}" type="presOf" srcId="{B7F6E791-941D-834C-8A04-20A8575F491B}" destId="{9244BBF7-6714-8E49-A4F9-D64233D83494}" srcOrd="0" destOrd="0" presId="urn:microsoft.com/office/officeart/2005/8/layout/arrow6"/>
    <dgm:cxn modelId="{8B80DD1A-606A-0847-8AB8-EBA2C42105E9}" type="presOf" srcId="{F11B9E96-F06F-3F49-B715-E8F57902A1E6}" destId="{5E2520BF-5037-5F48-956D-A8C29F383F18}" srcOrd="0" destOrd="0" presId="urn:microsoft.com/office/officeart/2005/8/layout/arrow6"/>
    <dgm:cxn modelId="{EBDF34A5-F2ED-4D45-BD0E-58EA869767B3}" srcId="{B7F6E791-941D-834C-8A04-20A8575F491B}" destId="{F11B9E96-F06F-3F49-B715-E8F57902A1E6}" srcOrd="1" destOrd="0" parTransId="{9FB1BE35-CC66-8A4F-87DD-4393278042BA}" sibTransId="{8C7E5DBA-899D-E149-AC70-F3D6FED40562}"/>
    <dgm:cxn modelId="{41806B2F-087F-C541-B9F7-5B5A2B239058}" type="presOf" srcId="{70553B05-0773-EA4B-847E-F92DDE2FEDB2}" destId="{E442C980-3620-6D4E-9D21-10004A2C3236}" srcOrd="0" destOrd="0" presId="urn:microsoft.com/office/officeart/2005/8/layout/arrow6"/>
    <dgm:cxn modelId="{38339026-2968-E84F-A751-E475FD938CC4}" type="presParOf" srcId="{9244BBF7-6714-8E49-A4F9-D64233D83494}" destId="{60AF2F59-26AC-DE41-B368-72A387D50918}" srcOrd="0" destOrd="0" presId="urn:microsoft.com/office/officeart/2005/8/layout/arrow6"/>
    <dgm:cxn modelId="{304145DA-6CEC-3741-9631-07BFA848EC74}" type="presParOf" srcId="{9244BBF7-6714-8E49-A4F9-D64233D83494}" destId="{E442C980-3620-6D4E-9D21-10004A2C3236}" srcOrd="1" destOrd="0" presId="urn:microsoft.com/office/officeart/2005/8/layout/arrow6"/>
    <dgm:cxn modelId="{F462CA37-6ED5-C74D-9897-8E0433B840E4}"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7485" custLinFactNeighborY="3336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DED47818-DB0C-0548-B9D6-D4FA4705DFC2}" type="presOf" srcId="{F11B9E96-F06F-3F49-B715-E8F57902A1E6}" destId="{5E2520BF-5037-5F48-956D-A8C29F383F18}" srcOrd="0" destOrd="0" presId="urn:microsoft.com/office/officeart/2005/8/layout/arrow6"/>
    <dgm:cxn modelId="{1891547A-3071-2541-AEB8-214B89A59331}" type="presOf" srcId="{70553B05-0773-EA4B-847E-F92DDE2FEDB2}" destId="{E442C980-3620-6D4E-9D21-10004A2C3236}" srcOrd="0" destOrd="0" presId="urn:microsoft.com/office/officeart/2005/8/layout/arrow6"/>
    <dgm:cxn modelId="{2A95023D-6565-A84E-AE89-34A92BB86C9E}" type="presOf" srcId="{B7F6E791-941D-834C-8A04-20A8575F491B}" destId="{9244BBF7-6714-8E49-A4F9-D64233D83494}" srcOrd="0" destOrd="0" presId="urn:microsoft.com/office/officeart/2005/8/layout/arrow6"/>
    <dgm:cxn modelId="{EBDF34A5-F2ED-4D45-BD0E-58EA869767B3}" srcId="{B7F6E791-941D-834C-8A04-20A8575F491B}" destId="{F11B9E96-F06F-3F49-B715-E8F57902A1E6}" srcOrd="1" destOrd="0" parTransId="{9FB1BE35-CC66-8A4F-87DD-4393278042BA}" sibTransId="{8C7E5DBA-899D-E149-AC70-F3D6FED40562}"/>
    <dgm:cxn modelId="{F904BDD8-4113-DD42-B66B-C3CE4CDB87EF}" type="presParOf" srcId="{9244BBF7-6714-8E49-A4F9-D64233D83494}" destId="{60AF2F59-26AC-DE41-B368-72A387D50918}" srcOrd="0" destOrd="0" presId="urn:microsoft.com/office/officeart/2005/8/layout/arrow6"/>
    <dgm:cxn modelId="{6B253B8A-543D-2847-A208-D5C3E872226B}" type="presParOf" srcId="{9244BBF7-6714-8E49-A4F9-D64233D83494}" destId="{E442C980-3620-6D4E-9D21-10004A2C3236}" srcOrd="1" destOrd="0" presId="urn:microsoft.com/office/officeart/2005/8/layout/arrow6"/>
    <dgm:cxn modelId="{5E4BAAF2-B67A-4846-9404-F5780CEF5CAC}"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7485" custLinFactNeighborY="3336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CF0CA146-7F53-9C4D-921B-BE82B572C3FB}" type="presOf" srcId="{F11B9E96-F06F-3F49-B715-E8F57902A1E6}" destId="{5E2520BF-5037-5F48-956D-A8C29F383F18}" srcOrd="0" destOrd="0" presId="urn:microsoft.com/office/officeart/2005/8/layout/arrow6"/>
    <dgm:cxn modelId="{3667A034-449A-6040-B082-EE75D99836F3}" type="presOf" srcId="{B7F6E791-941D-834C-8A04-20A8575F491B}" destId="{9244BBF7-6714-8E49-A4F9-D64233D83494}" srcOrd="0" destOrd="0" presId="urn:microsoft.com/office/officeart/2005/8/layout/arrow6"/>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EBDF34A5-F2ED-4D45-BD0E-58EA869767B3}" srcId="{B7F6E791-941D-834C-8A04-20A8575F491B}" destId="{F11B9E96-F06F-3F49-B715-E8F57902A1E6}" srcOrd="1" destOrd="0" parTransId="{9FB1BE35-CC66-8A4F-87DD-4393278042BA}" sibTransId="{8C7E5DBA-899D-E149-AC70-F3D6FED40562}"/>
    <dgm:cxn modelId="{7F9F970D-64D3-1F4E-A847-87ABA75FC087}" type="presOf" srcId="{70553B05-0773-EA4B-847E-F92DDE2FEDB2}" destId="{E442C980-3620-6D4E-9D21-10004A2C3236}" srcOrd="0" destOrd="0" presId="urn:microsoft.com/office/officeart/2005/8/layout/arrow6"/>
    <dgm:cxn modelId="{25F52335-3E59-2149-ACC2-3FC2025C5B72}" type="presParOf" srcId="{9244BBF7-6714-8E49-A4F9-D64233D83494}" destId="{60AF2F59-26AC-DE41-B368-72A387D50918}" srcOrd="0" destOrd="0" presId="urn:microsoft.com/office/officeart/2005/8/layout/arrow6"/>
    <dgm:cxn modelId="{0BC53BCF-6CD5-374D-8119-1F307CB4580C}" type="presParOf" srcId="{9244BBF7-6714-8E49-A4F9-D64233D83494}" destId="{E442C980-3620-6D4E-9D21-10004A2C3236}" srcOrd="1" destOrd="0" presId="urn:microsoft.com/office/officeart/2005/8/layout/arrow6"/>
    <dgm:cxn modelId="{232174AC-6E0F-444F-898F-1C611416564D}"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7485" custLinFactNeighborY="3336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4420742B-4461-4E40-8271-2FC473D9D626}" type="presOf" srcId="{F11B9E96-F06F-3F49-B715-E8F57902A1E6}" destId="{5E2520BF-5037-5F48-956D-A8C29F383F18}" srcOrd="0" destOrd="0" presId="urn:microsoft.com/office/officeart/2005/8/layout/arrow6"/>
    <dgm:cxn modelId="{39D6E954-4074-404B-ADB4-CB17A579BE79}" type="presOf" srcId="{70553B05-0773-EA4B-847E-F92DDE2FEDB2}" destId="{E442C980-3620-6D4E-9D21-10004A2C3236}" srcOrd="0" destOrd="0" presId="urn:microsoft.com/office/officeart/2005/8/layout/arrow6"/>
    <dgm:cxn modelId="{51835A70-BAA9-6644-9109-D3A68C04BDCE}" type="presOf" srcId="{B7F6E791-941D-834C-8A04-20A8575F491B}" destId="{9244BBF7-6714-8E49-A4F9-D64233D83494}" srcOrd="0" destOrd="0" presId="urn:microsoft.com/office/officeart/2005/8/layout/arrow6"/>
    <dgm:cxn modelId="{EBDF34A5-F2ED-4D45-BD0E-58EA869767B3}" srcId="{B7F6E791-941D-834C-8A04-20A8575F491B}" destId="{F11B9E96-F06F-3F49-B715-E8F57902A1E6}" srcOrd="1" destOrd="0" parTransId="{9FB1BE35-CC66-8A4F-87DD-4393278042BA}" sibTransId="{8C7E5DBA-899D-E149-AC70-F3D6FED40562}"/>
    <dgm:cxn modelId="{DB8F7F00-1B69-9549-B07F-9F6EF73AE5B6}" type="presParOf" srcId="{9244BBF7-6714-8E49-A4F9-D64233D83494}" destId="{60AF2F59-26AC-DE41-B368-72A387D50918}" srcOrd="0" destOrd="0" presId="urn:microsoft.com/office/officeart/2005/8/layout/arrow6"/>
    <dgm:cxn modelId="{493DDC34-8802-F945-A48B-E2759155FDA6}" type="presParOf" srcId="{9244BBF7-6714-8E49-A4F9-D64233D83494}" destId="{E442C980-3620-6D4E-9D21-10004A2C3236}" srcOrd="1" destOrd="0" presId="urn:microsoft.com/office/officeart/2005/8/layout/arrow6"/>
    <dgm:cxn modelId="{83E4EA58-F9CD-9744-AAB7-2A845F7D2538}"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7485" custLinFactNeighborY="33360"/>
      <dgm:spPr/>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CFC10BE8-4E9B-B040-8914-0DCBCF9F8F4E}" srcId="{B7F6E791-941D-834C-8A04-20A8575F491B}" destId="{70553B05-0773-EA4B-847E-F92DDE2FEDB2}" srcOrd="0" destOrd="0" parTransId="{BF3FA476-D03C-3743-AFB2-23443EBE85A3}" sibTransId="{D21CAC5F-FD77-E14D-A42E-0FB46E54DF06}"/>
    <dgm:cxn modelId="{1EF5DBDE-D347-CC48-BE8A-53CE99A08359}" type="presOf" srcId="{F11B9E96-F06F-3F49-B715-E8F57902A1E6}" destId="{5E2520BF-5037-5F48-956D-A8C29F383F18}" srcOrd="0" destOrd="0" presId="urn:microsoft.com/office/officeart/2005/8/layout/arrow6"/>
    <dgm:cxn modelId="{B2A71BE4-7541-9F4B-8AE9-C65954973AD5}" srcId="{B7F6E791-941D-834C-8A04-20A8575F491B}" destId="{92A58B6E-B8F8-9648-BEBF-08F748EF833D}" srcOrd="2" destOrd="0" parTransId="{68D0A0A5-F1BC-7D47-83E4-624BFDAB19D2}" sibTransId="{6DBD614F-212D-594E-AAC1-2AB40D8EF1CE}"/>
    <dgm:cxn modelId="{A2293DC2-8B1E-6A4E-B722-E5CCD26C8F66}" type="presOf" srcId="{70553B05-0773-EA4B-847E-F92DDE2FEDB2}" destId="{E442C980-3620-6D4E-9D21-10004A2C3236}" srcOrd="0" destOrd="0" presId="urn:microsoft.com/office/officeart/2005/8/layout/arrow6"/>
    <dgm:cxn modelId="{EBDF34A5-F2ED-4D45-BD0E-58EA869767B3}" srcId="{B7F6E791-941D-834C-8A04-20A8575F491B}" destId="{F11B9E96-F06F-3F49-B715-E8F57902A1E6}" srcOrd="1" destOrd="0" parTransId="{9FB1BE35-CC66-8A4F-87DD-4393278042BA}" sibTransId="{8C7E5DBA-899D-E149-AC70-F3D6FED40562}"/>
    <dgm:cxn modelId="{AD9CF676-1787-5643-AA85-6BDCDCEE81F1}" type="presOf" srcId="{B7F6E791-941D-834C-8A04-20A8575F491B}" destId="{9244BBF7-6714-8E49-A4F9-D64233D83494}" srcOrd="0" destOrd="0" presId="urn:microsoft.com/office/officeart/2005/8/layout/arrow6"/>
    <dgm:cxn modelId="{C5CC01F5-92B8-7048-BF08-D9220DDA7CFF}" type="presParOf" srcId="{9244BBF7-6714-8E49-A4F9-D64233D83494}" destId="{60AF2F59-26AC-DE41-B368-72A387D50918}" srcOrd="0" destOrd="0" presId="urn:microsoft.com/office/officeart/2005/8/layout/arrow6"/>
    <dgm:cxn modelId="{F88E3966-A2B8-3243-9142-036C58E17E7E}" type="presParOf" srcId="{9244BBF7-6714-8E49-A4F9-D64233D83494}" destId="{E442C980-3620-6D4E-9D21-10004A2C3236}" srcOrd="1" destOrd="0" presId="urn:microsoft.com/office/officeart/2005/8/layout/arrow6"/>
    <dgm:cxn modelId="{E189A814-E5BA-9A45-82C1-E752511584D8}"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F6E791-941D-834C-8A04-20A8575F491B}"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70553B05-0773-EA4B-847E-F92DDE2FEDB2}">
      <dgm:prSet phldrT="[Text]"/>
      <dgm:spPr/>
      <dgm:t>
        <a:bodyPr/>
        <a:lstStyle/>
        <a:p>
          <a:r>
            <a:rPr lang="en-US" dirty="0" smtClean="0"/>
            <a:t>KPU</a:t>
          </a:r>
          <a:endParaRPr lang="en-US" dirty="0"/>
        </a:p>
      </dgm:t>
    </dgm:pt>
    <dgm:pt modelId="{BF3FA476-D03C-3743-AFB2-23443EBE85A3}" type="parTrans" cxnId="{CFC10BE8-4E9B-B040-8914-0DCBCF9F8F4E}">
      <dgm:prSet/>
      <dgm:spPr/>
      <dgm:t>
        <a:bodyPr/>
        <a:lstStyle/>
        <a:p>
          <a:endParaRPr lang="en-US"/>
        </a:p>
      </dgm:t>
    </dgm:pt>
    <dgm:pt modelId="{D21CAC5F-FD77-E14D-A42E-0FB46E54DF06}" type="sibTrans" cxnId="{CFC10BE8-4E9B-B040-8914-0DCBCF9F8F4E}">
      <dgm:prSet/>
      <dgm:spPr/>
      <dgm:t>
        <a:bodyPr/>
        <a:lstStyle/>
        <a:p>
          <a:endParaRPr lang="en-US"/>
        </a:p>
      </dgm:t>
    </dgm:pt>
    <dgm:pt modelId="{F11B9E96-F06F-3F49-B715-E8F57902A1E6}">
      <dgm:prSet phldrT="[Text]"/>
      <dgm:spPr/>
      <dgm:t>
        <a:bodyPr/>
        <a:lstStyle/>
        <a:p>
          <a:r>
            <a:rPr lang="en-US" dirty="0" err="1" smtClean="0"/>
            <a:t>Bawaslu</a:t>
          </a:r>
          <a:endParaRPr lang="en-US" dirty="0"/>
        </a:p>
      </dgm:t>
    </dgm:pt>
    <dgm:pt modelId="{9FB1BE35-CC66-8A4F-87DD-4393278042BA}" type="parTrans" cxnId="{EBDF34A5-F2ED-4D45-BD0E-58EA869767B3}">
      <dgm:prSet/>
      <dgm:spPr/>
      <dgm:t>
        <a:bodyPr/>
        <a:lstStyle/>
        <a:p>
          <a:endParaRPr lang="en-US"/>
        </a:p>
      </dgm:t>
    </dgm:pt>
    <dgm:pt modelId="{8C7E5DBA-899D-E149-AC70-F3D6FED40562}" type="sibTrans" cxnId="{EBDF34A5-F2ED-4D45-BD0E-58EA869767B3}">
      <dgm:prSet/>
      <dgm:spPr/>
      <dgm:t>
        <a:bodyPr/>
        <a:lstStyle/>
        <a:p>
          <a:endParaRPr lang="en-US"/>
        </a:p>
      </dgm:t>
    </dgm:pt>
    <dgm:pt modelId="{92A58B6E-B8F8-9648-BEBF-08F748EF833D}">
      <dgm:prSet/>
      <dgm:spPr/>
    </dgm:pt>
    <dgm:pt modelId="{68D0A0A5-F1BC-7D47-83E4-624BFDAB19D2}" type="parTrans" cxnId="{B2A71BE4-7541-9F4B-8AE9-C65954973AD5}">
      <dgm:prSet/>
      <dgm:spPr/>
      <dgm:t>
        <a:bodyPr/>
        <a:lstStyle/>
        <a:p>
          <a:endParaRPr lang="en-US"/>
        </a:p>
      </dgm:t>
    </dgm:pt>
    <dgm:pt modelId="{6DBD614F-212D-594E-AAC1-2AB40D8EF1CE}" type="sibTrans" cxnId="{B2A71BE4-7541-9F4B-8AE9-C65954973AD5}">
      <dgm:prSet/>
      <dgm:spPr/>
      <dgm:t>
        <a:bodyPr/>
        <a:lstStyle/>
        <a:p>
          <a:endParaRPr lang="en-US"/>
        </a:p>
      </dgm:t>
    </dgm:pt>
    <dgm:pt modelId="{9244BBF7-6714-8E49-A4F9-D64233D83494}" type="pres">
      <dgm:prSet presAssocID="{B7F6E791-941D-834C-8A04-20A8575F491B}" presName="compositeShape" presStyleCnt="0">
        <dgm:presLayoutVars>
          <dgm:chMax val="2"/>
          <dgm:dir/>
          <dgm:resizeHandles val="exact"/>
        </dgm:presLayoutVars>
      </dgm:prSet>
      <dgm:spPr/>
      <dgm:t>
        <a:bodyPr/>
        <a:lstStyle/>
        <a:p>
          <a:endParaRPr lang="en-US"/>
        </a:p>
      </dgm:t>
    </dgm:pt>
    <dgm:pt modelId="{60AF2F59-26AC-DE41-B368-72A387D50918}" type="pres">
      <dgm:prSet presAssocID="{B7F6E791-941D-834C-8A04-20A8575F491B}" presName="ribbon" presStyleLbl="node1" presStyleIdx="0" presStyleCnt="1" custLinFactNeighborX="7485" custLinFactNeighborY="33360"/>
      <dgm:spPr/>
      <dgm:t>
        <a:bodyPr/>
        <a:lstStyle/>
        <a:p>
          <a:endParaRPr lang="en-US"/>
        </a:p>
      </dgm:t>
    </dgm:pt>
    <dgm:pt modelId="{E442C980-3620-6D4E-9D21-10004A2C3236}" type="pres">
      <dgm:prSet presAssocID="{B7F6E791-941D-834C-8A04-20A8575F491B}" presName="leftArrowText" presStyleLbl="node1" presStyleIdx="0" presStyleCnt="1" custLinFactNeighborX="22682">
        <dgm:presLayoutVars>
          <dgm:chMax val="0"/>
          <dgm:bulletEnabled val="1"/>
        </dgm:presLayoutVars>
      </dgm:prSet>
      <dgm:spPr/>
      <dgm:t>
        <a:bodyPr/>
        <a:lstStyle/>
        <a:p>
          <a:endParaRPr lang="en-US"/>
        </a:p>
      </dgm:t>
    </dgm:pt>
    <dgm:pt modelId="{5E2520BF-5037-5F48-956D-A8C29F383F18}" type="pres">
      <dgm:prSet presAssocID="{B7F6E791-941D-834C-8A04-20A8575F491B}" presName="rightArrowText" presStyleLbl="node1" presStyleIdx="0" presStyleCnt="1" custLinFactNeighborX="20939" custLinFactNeighborY="-9346">
        <dgm:presLayoutVars>
          <dgm:chMax val="0"/>
          <dgm:bulletEnabled val="1"/>
        </dgm:presLayoutVars>
      </dgm:prSet>
      <dgm:spPr/>
      <dgm:t>
        <a:bodyPr/>
        <a:lstStyle/>
        <a:p>
          <a:endParaRPr lang="en-US"/>
        </a:p>
      </dgm:t>
    </dgm:pt>
  </dgm:ptLst>
  <dgm:cxnLst>
    <dgm:cxn modelId="{94D47B7E-0C34-D14A-B091-E1CE4B87F171}" type="presOf" srcId="{F11B9E96-F06F-3F49-B715-E8F57902A1E6}" destId="{5E2520BF-5037-5F48-956D-A8C29F383F18}" srcOrd="0" destOrd="0" presId="urn:microsoft.com/office/officeart/2005/8/layout/arrow6"/>
    <dgm:cxn modelId="{CFC10BE8-4E9B-B040-8914-0DCBCF9F8F4E}" srcId="{B7F6E791-941D-834C-8A04-20A8575F491B}" destId="{70553B05-0773-EA4B-847E-F92DDE2FEDB2}" srcOrd="0" destOrd="0" parTransId="{BF3FA476-D03C-3743-AFB2-23443EBE85A3}" sibTransId="{D21CAC5F-FD77-E14D-A42E-0FB46E54DF06}"/>
    <dgm:cxn modelId="{B2A71BE4-7541-9F4B-8AE9-C65954973AD5}" srcId="{B7F6E791-941D-834C-8A04-20A8575F491B}" destId="{92A58B6E-B8F8-9648-BEBF-08F748EF833D}" srcOrd="2" destOrd="0" parTransId="{68D0A0A5-F1BC-7D47-83E4-624BFDAB19D2}" sibTransId="{6DBD614F-212D-594E-AAC1-2AB40D8EF1CE}"/>
    <dgm:cxn modelId="{702981FC-73E9-854C-9C54-5FFE156F421B}" type="presOf" srcId="{B7F6E791-941D-834C-8A04-20A8575F491B}" destId="{9244BBF7-6714-8E49-A4F9-D64233D83494}" srcOrd="0" destOrd="0" presId="urn:microsoft.com/office/officeart/2005/8/layout/arrow6"/>
    <dgm:cxn modelId="{EBDF34A5-F2ED-4D45-BD0E-58EA869767B3}" srcId="{B7F6E791-941D-834C-8A04-20A8575F491B}" destId="{F11B9E96-F06F-3F49-B715-E8F57902A1E6}" srcOrd="1" destOrd="0" parTransId="{9FB1BE35-CC66-8A4F-87DD-4393278042BA}" sibTransId="{8C7E5DBA-899D-E149-AC70-F3D6FED40562}"/>
    <dgm:cxn modelId="{1D9F99BB-C782-F24E-9E94-22317C5CEEA8}" type="presOf" srcId="{70553B05-0773-EA4B-847E-F92DDE2FEDB2}" destId="{E442C980-3620-6D4E-9D21-10004A2C3236}" srcOrd="0" destOrd="0" presId="urn:microsoft.com/office/officeart/2005/8/layout/arrow6"/>
    <dgm:cxn modelId="{866B6F24-8D73-7A46-9A07-40EC6AB1008B}" type="presParOf" srcId="{9244BBF7-6714-8E49-A4F9-D64233D83494}" destId="{60AF2F59-26AC-DE41-B368-72A387D50918}" srcOrd="0" destOrd="0" presId="urn:microsoft.com/office/officeart/2005/8/layout/arrow6"/>
    <dgm:cxn modelId="{C37FF716-5EFD-2542-B1F5-72B05043696C}" type="presParOf" srcId="{9244BBF7-6714-8E49-A4F9-D64233D83494}" destId="{E442C980-3620-6D4E-9D21-10004A2C3236}" srcOrd="1" destOrd="0" presId="urn:microsoft.com/office/officeart/2005/8/layout/arrow6"/>
    <dgm:cxn modelId="{A05E91F5-B797-244C-89A4-EA4A2C68E320}" type="presParOf" srcId="{9244BBF7-6714-8E49-A4F9-D64233D83494}" destId="{5E2520BF-5037-5F48-956D-A8C29F383F1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8B80C-126A-FC4E-B93F-E21000A661BD}">
      <dsp:nvSpPr>
        <dsp:cNvPr id="0" name=""/>
        <dsp:cNvSpPr/>
      </dsp:nvSpPr>
      <dsp:spPr>
        <a:xfrm>
          <a:off x="641984" y="0"/>
          <a:ext cx="7275830" cy="2936875"/>
        </a:xfrm>
        <a:prstGeom prst="rightArrow">
          <a:avLst/>
        </a:prstGeom>
        <a:solidFill>
          <a:schemeClr val="accent1">
            <a:tint val="4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69C9931F-A443-7C48-9108-82F875BB9A76}">
      <dsp:nvSpPr>
        <dsp:cNvPr id="0" name=""/>
        <dsp:cNvSpPr/>
      </dsp:nvSpPr>
      <dsp:spPr>
        <a:xfrm>
          <a:off x="3434" y="415914"/>
          <a:ext cx="1789256" cy="1901838"/>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Penyusunan</a:t>
          </a:r>
          <a:r>
            <a:rPr lang="en-US" sz="1500" kern="1200" dirty="0" smtClean="0"/>
            <a:t> </a:t>
          </a:r>
          <a:r>
            <a:rPr lang="en-US" sz="1500" kern="1200" dirty="0" err="1" smtClean="0"/>
            <a:t>kuesioner</a:t>
          </a:r>
          <a:r>
            <a:rPr lang="en-US" sz="1500" kern="1200" dirty="0" smtClean="0"/>
            <a:t>:</a:t>
          </a:r>
        </a:p>
        <a:p>
          <a:pPr lvl="0" algn="ctr" defTabSz="666750">
            <a:lnSpc>
              <a:spcPct val="90000"/>
            </a:lnSpc>
            <a:spcBef>
              <a:spcPct val="0"/>
            </a:spcBef>
            <a:spcAft>
              <a:spcPct val="35000"/>
            </a:spcAft>
          </a:pPr>
          <a:endParaRPr lang="en-US" sz="1500" kern="1200" dirty="0" smtClean="0"/>
        </a:p>
        <a:p>
          <a:pPr lvl="0" algn="ctr" defTabSz="666750">
            <a:lnSpc>
              <a:spcPct val="90000"/>
            </a:lnSpc>
            <a:spcBef>
              <a:spcPct val="0"/>
            </a:spcBef>
            <a:spcAft>
              <a:spcPct val="35000"/>
            </a:spcAft>
          </a:pPr>
          <a:r>
            <a:rPr lang="en-US" sz="1500" kern="1200" dirty="0" smtClean="0"/>
            <a:t>10 -17 November 2016</a:t>
          </a:r>
        </a:p>
        <a:p>
          <a:pPr lvl="0" algn="ctr" defTabSz="666750">
            <a:lnSpc>
              <a:spcPct val="90000"/>
            </a:lnSpc>
            <a:spcBef>
              <a:spcPct val="0"/>
            </a:spcBef>
            <a:spcAft>
              <a:spcPct val="35000"/>
            </a:spcAft>
          </a:pPr>
          <a:endParaRPr lang="en-US" sz="1500" kern="1200" dirty="0" smtClean="0"/>
        </a:p>
      </dsp:txBody>
      <dsp:txXfrm>
        <a:off x="90778" y="503258"/>
        <a:ext cx="1614568" cy="1727150"/>
      </dsp:txXfrm>
    </dsp:sp>
    <dsp:sp modelId="{A176BB45-238C-D749-8F69-AD6D88164DB1}">
      <dsp:nvSpPr>
        <dsp:cNvPr id="0" name=""/>
        <dsp:cNvSpPr/>
      </dsp:nvSpPr>
      <dsp:spPr>
        <a:xfrm>
          <a:off x="2070633" y="463556"/>
          <a:ext cx="1789256" cy="1882771"/>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Review </a:t>
          </a:r>
          <a:r>
            <a:rPr lang="en-US" sz="1500" kern="1200" dirty="0" err="1" smtClean="0"/>
            <a:t>kuesioner</a:t>
          </a:r>
          <a:r>
            <a:rPr lang="en-US" sz="1500" kern="1200" dirty="0" smtClean="0"/>
            <a:t>:</a:t>
          </a:r>
        </a:p>
        <a:p>
          <a:pPr lvl="0" algn="ctr" defTabSz="666750">
            <a:lnSpc>
              <a:spcPct val="90000"/>
            </a:lnSpc>
            <a:spcBef>
              <a:spcPct val="0"/>
            </a:spcBef>
            <a:spcAft>
              <a:spcPct val="35000"/>
            </a:spcAft>
          </a:pPr>
          <a:endParaRPr lang="en-US" sz="1500" kern="1200" dirty="0" smtClean="0"/>
        </a:p>
        <a:p>
          <a:pPr lvl="0" algn="ctr" defTabSz="666750">
            <a:lnSpc>
              <a:spcPct val="90000"/>
            </a:lnSpc>
            <a:spcBef>
              <a:spcPct val="0"/>
            </a:spcBef>
            <a:spcAft>
              <a:spcPct val="35000"/>
            </a:spcAft>
          </a:pPr>
          <a:r>
            <a:rPr lang="en-US" sz="1500" kern="1200" dirty="0" smtClean="0"/>
            <a:t>17 November 2016</a:t>
          </a:r>
        </a:p>
        <a:p>
          <a:pPr lvl="0" algn="ctr" defTabSz="666750">
            <a:lnSpc>
              <a:spcPct val="90000"/>
            </a:lnSpc>
            <a:spcBef>
              <a:spcPct val="0"/>
            </a:spcBef>
            <a:spcAft>
              <a:spcPct val="35000"/>
            </a:spcAft>
          </a:pPr>
          <a:endParaRPr lang="en-US" sz="1500" kern="1200" dirty="0"/>
        </a:p>
      </dsp:txBody>
      <dsp:txXfrm>
        <a:off x="2157977" y="550900"/>
        <a:ext cx="1614568" cy="1708083"/>
      </dsp:txXfrm>
    </dsp:sp>
    <dsp:sp modelId="{A8C28C6F-87ED-984E-9830-8067B016B9E7}">
      <dsp:nvSpPr>
        <dsp:cNvPr id="0" name=""/>
        <dsp:cNvSpPr/>
      </dsp:nvSpPr>
      <dsp:spPr>
        <a:xfrm>
          <a:off x="4137832" y="476249"/>
          <a:ext cx="2027442" cy="1984375"/>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Pengiriman</a:t>
          </a:r>
          <a:r>
            <a:rPr lang="en-US" sz="1500" kern="1200" dirty="0" smtClean="0"/>
            <a:t> </a:t>
          </a:r>
          <a:r>
            <a:rPr lang="en-US" sz="1500" kern="1200" dirty="0" err="1" smtClean="0"/>
            <a:t>dan</a:t>
          </a:r>
          <a:r>
            <a:rPr lang="en-US" sz="1500" kern="1200" dirty="0" smtClean="0"/>
            <a:t> </a:t>
          </a:r>
          <a:r>
            <a:rPr lang="en-US" sz="1500" kern="1200" dirty="0" err="1" smtClean="0"/>
            <a:t>pengisian</a:t>
          </a:r>
          <a:r>
            <a:rPr lang="en-US" sz="1500" kern="1200" dirty="0" smtClean="0"/>
            <a:t> </a:t>
          </a:r>
          <a:r>
            <a:rPr lang="en-US" sz="1500" kern="1200" dirty="0" err="1" smtClean="0"/>
            <a:t>kuesioner</a:t>
          </a:r>
          <a:r>
            <a:rPr lang="en-US" sz="1500" kern="1200" dirty="0" smtClean="0"/>
            <a:t> :</a:t>
          </a:r>
        </a:p>
        <a:p>
          <a:pPr lvl="0" algn="ctr" defTabSz="666750">
            <a:lnSpc>
              <a:spcPct val="90000"/>
            </a:lnSpc>
            <a:spcBef>
              <a:spcPct val="0"/>
            </a:spcBef>
            <a:spcAft>
              <a:spcPct val="35000"/>
            </a:spcAft>
          </a:pPr>
          <a:r>
            <a:rPr lang="en-US" sz="1500" kern="1200" dirty="0" smtClean="0"/>
            <a:t>24 November 2016 </a:t>
          </a:r>
          <a:r>
            <a:rPr lang="mr-IN" sz="1500" kern="1200" dirty="0" smtClean="0"/>
            <a:t>–</a:t>
          </a:r>
          <a:r>
            <a:rPr lang="en-US" sz="1500" kern="1200" dirty="0" smtClean="0"/>
            <a:t> 9 </a:t>
          </a:r>
          <a:r>
            <a:rPr lang="en-US" sz="1500" kern="1200" dirty="0" err="1" smtClean="0"/>
            <a:t>Desember</a:t>
          </a:r>
          <a:r>
            <a:rPr lang="en-US" sz="1500" kern="1200" dirty="0" smtClean="0"/>
            <a:t> 2016</a:t>
          </a:r>
        </a:p>
        <a:p>
          <a:pPr lvl="0" algn="ctr" defTabSz="666750">
            <a:lnSpc>
              <a:spcPct val="90000"/>
            </a:lnSpc>
            <a:spcBef>
              <a:spcPct val="0"/>
            </a:spcBef>
            <a:spcAft>
              <a:spcPct val="35000"/>
            </a:spcAft>
          </a:pPr>
          <a:endParaRPr lang="en-US" sz="1500" kern="1200" dirty="0"/>
        </a:p>
      </dsp:txBody>
      <dsp:txXfrm>
        <a:off x="4234701" y="573118"/>
        <a:ext cx="1833704" cy="1790637"/>
      </dsp:txXfrm>
    </dsp:sp>
    <dsp:sp modelId="{A28B291B-3BBA-214E-9CE5-E155B5EDE326}">
      <dsp:nvSpPr>
        <dsp:cNvPr id="0" name=""/>
        <dsp:cNvSpPr/>
      </dsp:nvSpPr>
      <dsp:spPr>
        <a:xfrm>
          <a:off x="6443217" y="527051"/>
          <a:ext cx="2113147" cy="1882771"/>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Olah</a:t>
          </a:r>
          <a:r>
            <a:rPr lang="en-US" sz="1500" kern="1200" dirty="0" smtClean="0"/>
            <a:t> data </a:t>
          </a:r>
          <a:r>
            <a:rPr lang="en-US" sz="1500" kern="1200" dirty="0" err="1" smtClean="0"/>
            <a:t>hasil</a:t>
          </a:r>
          <a:r>
            <a:rPr lang="en-US" sz="1500" kern="1200" dirty="0" smtClean="0"/>
            <a:t> survey:</a:t>
          </a:r>
        </a:p>
        <a:p>
          <a:pPr lvl="0" algn="ctr" defTabSz="666750">
            <a:lnSpc>
              <a:spcPct val="90000"/>
            </a:lnSpc>
            <a:spcBef>
              <a:spcPct val="0"/>
            </a:spcBef>
            <a:spcAft>
              <a:spcPct val="35000"/>
            </a:spcAft>
          </a:pPr>
          <a:r>
            <a:rPr lang="en-US" sz="1500" kern="1200" dirty="0" smtClean="0"/>
            <a:t>11 </a:t>
          </a:r>
          <a:r>
            <a:rPr lang="mr-IN" sz="1500" kern="1200" dirty="0" smtClean="0"/>
            <a:t>–</a:t>
          </a:r>
          <a:r>
            <a:rPr lang="en-US" sz="1500" kern="1200" dirty="0" smtClean="0"/>
            <a:t> 18 </a:t>
          </a:r>
          <a:r>
            <a:rPr lang="en-US" sz="1500" kern="1200" dirty="0" err="1" smtClean="0"/>
            <a:t>Desember</a:t>
          </a:r>
          <a:r>
            <a:rPr lang="en-US" sz="1500" kern="1200" dirty="0" smtClean="0"/>
            <a:t> 2016</a:t>
          </a:r>
          <a:endParaRPr lang="en-US" sz="1500" kern="1200" dirty="0"/>
        </a:p>
      </dsp:txBody>
      <dsp:txXfrm>
        <a:off x="6535126" y="618960"/>
        <a:ext cx="1929329" cy="16989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22598"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22598"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22598"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22598"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22598"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22598"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22598"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22598"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22598"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22598"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86090"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99739-7CE4-4E46-9D4F-DE216E96EFCE}">
      <dsp:nvSpPr>
        <dsp:cNvPr id="0" name=""/>
        <dsp:cNvSpPr/>
      </dsp:nvSpPr>
      <dsp:spPr>
        <a:xfrm>
          <a:off x="2770" y="153524"/>
          <a:ext cx="2700789" cy="362279"/>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w="12700" cap="flat" cmpd="sng" algn="ctr">
          <a:solidFill>
            <a:schemeClr val="accent1">
              <a:hueOff val="0"/>
              <a:satOff val="0"/>
              <a:lumOff val="0"/>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id-ID" sz="1000" b="1" kern="1200" dirty="0" smtClean="0"/>
            <a:t>Penguatan kapasistas sektariat KPU.</a:t>
          </a:r>
          <a:endParaRPr lang="en-US" sz="1000" b="1" kern="1200" dirty="0"/>
        </a:p>
      </dsp:txBody>
      <dsp:txXfrm>
        <a:off x="2770" y="153524"/>
        <a:ext cx="2700789" cy="362279"/>
      </dsp:txXfrm>
    </dsp:sp>
    <dsp:sp modelId="{9D3AAF30-457C-EB42-8DBE-7BF3F728C3CC}">
      <dsp:nvSpPr>
        <dsp:cNvPr id="0" name=""/>
        <dsp:cNvSpPr/>
      </dsp:nvSpPr>
      <dsp:spPr>
        <a:xfrm>
          <a:off x="2770" y="515803"/>
          <a:ext cx="2700789" cy="34415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id-ID" sz="1000" kern="1200" dirty="0" smtClean="0"/>
            <a:t>Profesionalisme staf pendukung (setjen);</a:t>
          </a:r>
          <a:endParaRPr lang="en-US" sz="1000" kern="1200" dirty="0"/>
        </a:p>
        <a:p>
          <a:pPr marL="57150" lvl="1" indent="-57150" algn="l" defTabSz="444500">
            <a:lnSpc>
              <a:spcPct val="90000"/>
            </a:lnSpc>
            <a:spcBef>
              <a:spcPct val="0"/>
            </a:spcBef>
            <a:spcAft>
              <a:spcPct val="15000"/>
            </a:spcAft>
            <a:buChar char="••"/>
          </a:pPr>
          <a:r>
            <a:rPr lang="id-ID" sz="1000" kern="1200" dirty="0" smtClean="0"/>
            <a:t>Setjen KPU perlu lebih terbuka kepada publik, tidak hanya komisioner;</a:t>
          </a:r>
          <a:endParaRPr lang="en-US" sz="1000" kern="1200" dirty="0"/>
        </a:p>
        <a:p>
          <a:pPr marL="57150" lvl="1" indent="-57150" algn="l" defTabSz="444500">
            <a:lnSpc>
              <a:spcPct val="90000"/>
            </a:lnSpc>
            <a:spcBef>
              <a:spcPct val="0"/>
            </a:spcBef>
            <a:spcAft>
              <a:spcPct val="15000"/>
            </a:spcAft>
            <a:buChar char="••"/>
          </a:pPr>
          <a:r>
            <a:rPr lang="id-ID" sz="1000" kern="1200" dirty="0" smtClean="0"/>
            <a:t>Transparansi, kordinasi dan manajemen kesekretariatan.</a:t>
          </a:r>
          <a:endParaRPr lang="en-US" sz="1000" kern="1200" dirty="0"/>
        </a:p>
      </dsp:txBody>
      <dsp:txXfrm>
        <a:off x="2770" y="515803"/>
        <a:ext cx="2700789" cy="3441543"/>
      </dsp:txXfrm>
    </dsp:sp>
    <dsp:sp modelId="{C5CC1A59-9657-654A-8F8A-9C84FDE24EA9}">
      <dsp:nvSpPr>
        <dsp:cNvPr id="0" name=""/>
        <dsp:cNvSpPr/>
      </dsp:nvSpPr>
      <dsp:spPr>
        <a:xfrm>
          <a:off x="3081670" y="153524"/>
          <a:ext cx="2700789" cy="362279"/>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w="12700" cap="flat" cmpd="sng" algn="ctr">
          <a:solidFill>
            <a:schemeClr val="accent1">
              <a:hueOff val="0"/>
              <a:satOff val="0"/>
              <a:lumOff val="0"/>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id-ID" sz="1000" b="1" kern="1200" dirty="0" smtClean="0"/>
            <a:t>Pengelolaan data dan informasi publik.</a:t>
          </a:r>
          <a:endParaRPr lang="en-US" sz="1000" b="1" kern="1200" dirty="0"/>
        </a:p>
      </dsp:txBody>
      <dsp:txXfrm>
        <a:off x="3081670" y="153524"/>
        <a:ext cx="2700789" cy="362279"/>
      </dsp:txXfrm>
    </dsp:sp>
    <dsp:sp modelId="{6E693848-C270-0C4D-9132-555D41BC2EE1}">
      <dsp:nvSpPr>
        <dsp:cNvPr id="0" name=""/>
        <dsp:cNvSpPr/>
      </dsp:nvSpPr>
      <dsp:spPr>
        <a:xfrm>
          <a:off x="3081670" y="515803"/>
          <a:ext cx="2700789" cy="34415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id-ID" sz="1000" kern="1200" dirty="0" smtClean="0"/>
            <a:t>Penguatan data base dan digitilasi kepemiluan yang lebih mudah diolah publik, dilunggah segera, dan ada rekap serta pemiliahan yang baik.</a:t>
          </a:r>
          <a:endParaRPr lang="en-US" sz="1000" kern="1200" dirty="0"/>
        </a:p>
        <a:p>
          <a:pPr marL="57150" lvl="1" indent="-57150" algn="l" defTabSz="444500">
            <a:lnSpc>
              <a:spcPct val="90000"/>
            </a:lnSpc>
            <a:spcBef>
              <a:spcPct val="0"/>
            </a:spcBef>
            <a:spcAft>
              <a:spcPct val="15000"/>
            </a:spcAft>
            <a:buChar char="••"/>
          </a:pPr>
          <a:r>
            <a:rPr lang="id-ID" sz="1000" kern="1200" dirty="0" smtClean="0"/>
            <a:t>Kecepatan memperoleh informasi dan data dari daerah ke pusat;</a:t>
          </a:r>
          <a:endParaRPr lang="en-US" sz="1000" kern="1200" dirty="0"/>
        </a:p>
        <a:p>
          <a:pPr marL="57150" lvl="1" indent="-57150" algn="l" defTabSz="444500">
            <a:lnSpc>
              <a:spcPct val="90000"/>
            </a:lnSpc>
            <a:spcBef>
              <a:spcPct val="0"/>
            </a:spcBef>
            <a:spcAft>
              <a:spcPct val="15000"/>
            </a:spcAft>
            <a:buChar char="••"/>
          </a:pPr>
          <a:r>
            <a:rPr lang="id-ID" sz="1000" kern="1200" dirty="0" smtClean="0"/>
            <a:t>KPU perlu mengupdate data-data yang ditampilkannya di website KPU sampai data yang bersifat final. Misalnya tentang berapa jumlah suara hasil pemilu termasuk yang telah final pasca putusan MK, berapa jumlah kursi yang diraih partai setelah putusan MK, berapa jumlah perolehan suara partai untuk setiap daerah pemilihan dan seterusnya;</a:t>
          </a:r>
          <a:endParaRPr lang="en-US" sz="1000" kern="1200" dirty="0"/>
        </a:p>
        <a:p>
          <a:pPr marL="57150" lvl="1" indent="-57150" algn="l" defTabSz="444500">
            <a:lnSpc>
              <a:spcPct val="90000"/>
            </a:lnSpc>
            <a:spcBef>
              <a:spcPct val="0"/>
            </a:spcBef>
            <a:spcAft>
              <a:spcPct val="15000"/>
            </a:spcAft>
            <a:buChar char="••"/>
          </a:pPr>
          <a:r>
            <a:rPr lang="id-ID" sz="1000" kern="1200" dirty="0" smtClean="0"/>
            <a:t>Memperbaiki proses transparansi data pemilu di masa mendatang, dengan meneruskan scanning Form C1, bahkan bila perlu menampilkan foto Form C1 Plano di website, sehingga transparansi hasil pemilu menjadi semakin baik di masa mendatang.</a:t>
          </a:r>
          <a:endParaRPr lang="en-US" sz="1000" kern="1200" dirty="0"/>
        </a:p>
      </dsp:txBody>
      <dsp:txXfrm>
        <a:off x="3081670" y="515803"/>
        <a:ext cx="2700789" cy="3441543"/>
      </dsp:txXfrm>
    </dsp:sp>
    <dsp:sp modelId="{A8CE3ACC-8A65-7548-A416-B695E20564F8}">
      <dsp:nvSpPr>
        <dsp:cNvPr id="0" name=""/>
        <dsp:cNvSpPr/>
      </dsp:nvSpPr>
      <dsp:spPr>
        <a:xfrm>
          <a:off x="6160570" y="153524"/>
          <a:ext cx="2700789" cy="362279"/>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w="12700" cap="flat" cmpd="sng" algn="ctr">
          <a:solidFill>
            <a:schemeClr val="accent1">
              <a:hueOff val="0"/>
              <a:satOff val="0"/>
              <a:lumOff val="0"/>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id-ID" sz="1000" b="1" kern="1200" dirty="0" smtClean="0"/>
            <a:t>Peningkatan kualitas penyelenggaraan pemilu:</a:t>
          </a:r>
          <a:endParaRPr lang="en-US" sz="1000" b="1" kern="1200" dirty="0"/>
        </a:p>
      </dsp:txBody>
      <dsp:txXfrm>
        <a:off x="6160570" y="153524"/>
        <a:ext cx="2700789" cy="362279"/>
      </dsp:txXfrm>
    </dsp:sp>
    <dsp:sp modelId="{2DFEAE3C-0D21-5645-9E0D-1544E62D41DB}">
      <dsp:nvSpPr>
        <dsp:cNvPr id="0" name=""/>
        <dsp:cNvSpPr/>
      </dsp:nvSpPr>
      <dsp:spPr>
        <a:xfrm>
          <a:off x="6160570" y="515803"/>
          <a:ext cx="2700789" cy="34415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id-ID" sz="1000" kern="1200" dirty="0" smtClean="0"/>
            <a:t>Tahapan penetapan calon;</a:t>
          </a:r>
          <a:endParaRPr lang="en-US" sz="1000" kern="1200" dirty="0"/>
        </a:p>
        <a:p>
          <a:pPr marL="57150" lvl="1" indent="-57150" algn="l" defTabSz="444500">
            <a:lnSpc>
              <a:spcPct val="90000"/>
            </a:lnSpc>
            <a:spcBef>
              <a:spcPct val="0"/>
            </a:spcBef>
            <a:spcAft>
              <a:spcPct val="15000"/>
            </a:spcAft>
            <a:buChar char="••"/>
          </a:pPr>
          <a:r>
            <a:rPr lang="id-ID" sz="1000" kern="1200" smtClean="0"/>
            <a:t>Sosialisasi pemilu semakin aksesibel bagi semua pemilih, hubungan dan partisipasi masyrakat lebih dijalin;</a:t>
          </a:r>
          <a:endParaRPr lang="en-US" sz="1000" kern="1200"/>
        </a:p>
        <a:p>
          <a:pPr marL="57150" lvl="1" indent="-57150" algn="l" defTabSz="444500">
            <a:lnSpc>
              <a:spcPct val="90000"/>
            </a:lnSpc>
            <a:spcBef>
              <a:spcPct val="0"/>
            </a:spcBef>
            <a:spcAft>
              <a:spcPct val="15000"/>
            </a:spcAft>
            <a:buChar char="••"/>
          </a:pPr>
          <a:r>
            <a:rPr lang="id-ID" sz="1000" kern="1200" smtClean="0"/>
            <a:t>Pendaftaran pemilih;</a:t>
          </a:r>
          <a:endParaRPr lang="en-US" sz="1000" kern="1200"/>
        </a:p>
        <a:p>
          <a:pPr marL="57150" lvl="1" indent="-57150" algn="l" defTabSz="444500">
            <a:lnSpc>
              <a:spcPct val="90000"/>
            </a:lnSpc>
            <a:spcBef>
              <a:spcPct val="0"/>
            </a:spcBef>
            <a:spcAft>
              <a:spcPct val="15000"/>
            </a:spcAft>
            <a:buChar char="••"/>
          </a:pPr>
          <a:r>
            <a:rPr lang="id-ID" sz="1000" kern="1200" smtClean="0"/>
            <a:t>Kontrol terhadap penyelenggara dibawahnya (Provinsi dan Kabupaten/Kota)</a:t>
          </a:r>
          <a:endParaRPr lang="en-US" sz="1000" kern="1200"/>
        </a:p>
        <a:p>
          <a:pPr marL="57150" lvl="1" indent="-57150" algn="l" defTabSz="444500">
            <a:lnSpc>
              <a:spcPct val="90000"/>
            </a:lnSpc>
            <a:spcBef>
              <a:spcPct val="0"/>
            </a:spcBef>
            <a:spcAft>
              <a:spcPct val="15000"/>
            </a:spcAft>
            <a:buChar char="••"/>
          </a:pPr>
          <a:r>
            <a:rPr lang="id-ID" sz="1000" kern="1200" smtClean="0"/>
            <a:t>Rekruitmen penyelenggara ad hoc yg lebih baik; </a:t>
          </a:r>
          <a:endParaRPr lang="en-US" sz="1000" kern="1200"/>
        </a:p>
        <a:p>
          <a:pPr marL="57150" lvl="1" indent="-57150" algn="l" defTabSz="444500">
            <a:lnSpc>
              <a:spcPct val="90000"/>
            </a:lnSpc>
            <a:spcBef>
              <a:spcPct val="0"/>
            </a:spcBef>
            <a:spcAft>
              <a:spcPct val="15000"/>
            </a:spcAft>
            <a:buChar char="••"/>
          </a:pPr>
          <a:r>
            <a:rPr lang="id-ID" sz="1000" kern="1200" dirty="0" smtClean="0"/>
            <a:t>Mendorong pelaporan dana kampanye yg lebih baik;</a:t>
          </a:r>
          <a:endParaRPr lang="en-US" sz="1000" kern="1200" dirty="0"/>
        </a:p>
        <a:p>
          <a:pPr marL="57150" lvl="1" indent="-57150" algn="l" defTabSz="444500">
            <a:lnSpc>
              <a:spcPct val="90000"/>
            </a:lnSpc>
            <a:spcBef>
              <a:spcPct val="0"/>
            </a:spcBef>
            <a:spcAft>
              <a:spcPct val="15000"/>
            </a:spcAft>
            <a:buChar char="••"/>
          </a:pPr>
          <a:r>
            <a:rPr lang="id-ID" sz="1000" kern="1200" dirty="0" smtClean="0"/>
            <a:t>Sosialisasi cara pencoblosan perlu lebih ditingkatkan karena jumlah suara sah pada Pemilu 2014 masih berjumlah 14 juta. Ini berarti satu dari 10 pemilih tidak memberikan suaranya secara benar. Dan, kalau hal itu disebabkan ada unsur kesengajaan pemilih, maka pendidikan politik juga perlu diberikan kepada pemilih, terutama tentang manfaat suara mereka bagi masa depan bangsa;</a:t>
          </a:r>
          <a:endParaRPr lang="en-US" sz="1000" kern="1200" dirty="0"/>
        </a:p>
      </dsp:txBody>
      <dsp:txXfrm>
        <a:off x="6160570" y="515803"/>
        <a:ext cx="2700789" cy="3441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86090"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86090"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86090"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86090"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86090"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86090"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2F59-26AC-DE41-B368-72A387D50918}">
      <dsp:nvSpPr>
        <dsp:cNvPr id="0" name=""/>
        <dsp:cNvSpPr/>
      </dsp:nvSpPr>
      <dsp:spPr>
        <a:xfrm>
          <a:off x="686090" y="0"/>
          <a:ext cx="1866305" cy="74652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C980-3620-6D4E-9D21-10004A2C3236}">
      <dsp:nvSpPr>
        <dsp:cNvPr id="0" name=""/>
        <dsp:cNvSpPr/>
      </dsp:nvSpPr>
      <dsp:spPr>
        <a:xfrm>
          <a:off x="910048" y="130641"/>
          <a:ext cx="615880"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smtClean="0"/>
            <a:t>KPU</a:t>
          </a:r>
          <a:endParaRPr lang="en-US" sz="1400" kern="1200" dirty="0"/>
        </a:p>
      </dsp:txBody>
      <dsp:txXfrm>
        <a:off x="910048" y="130641"/>
        <a:ext cx="615880" cy="365795"/>
      </dsp:txXfrm>
    </dsp:sp>
    <dsp:sp modelId="{5E2520BF-5037-5F48-956D-A8C29F383F18}">
      <dsp:nvSpPr>
        <dsp:cNvPr id="0" name=""/>
        <dsp:cNvSpPr/>
      </dsp:nvSpPr>
      <dsp:spPr>
        <a:xfrm>
          <a:off x="1631956" y="215897"/>
          <a:ext cx="727858" cy="365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n-US" sz="1400" kern="1200" dirty="0" err="1" smtClean="0"/>
            <a:t>Bawaslu</a:t>
          </a:r>
          <a:endParaRPr lang="en-US" sz="1400" kern="1200" dirty="0"/>
        </a:p>
      </dsp:txBody>
      <dsp:txXfrm>
        <a:off x="1631956" y="215897"/>
        <a:ext cx="727858" cy="3657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01216"/>
            <a:ext cx="5669280" cy="2925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01216"/>
            <a:ext cx="182880" cy="2915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3156697"/>
            <a:ext cx="5458968" cy="786513"/>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3943350"/>
            <a:ext cx="5458968" cy="466344"/>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292894"/>
            <a:ext cx="5504688" cy="273844"/>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A2F0292D-1797-49A5-8D2D-8D50C72EF3CC}" type="datetimeFigureOut">
              <a:rPr lang="en-US" smtClean="0"/>
              <a:t>12/23/16</a:t>
            </a:fld>
            <a:endParaRPr lang="en-US"/>
          </a:p>
        </p:txBody>
      </p:sp>
      <p:sp>
        <p:nvSpPr>
          <p:cNvPr id="5" name="Footer Placeholder 4"/>
          <p:cNvSpPr>
            <a:spLocks noGrp="1"/>
          </p:cNvSpPr>
          <p:nvPr>
            <p:ph type="ftr" sz="quarter" idx="11"/>
          </p:nvPr>
        </p:nvSpPr>
        <p:spPr>
          <a:xfrm>
            <a:off x="3218688" y="4767263"/>
            <a:ext cx="4736592" cy="273844"/>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4767263"/>
            <a:ext cx="685800" cy="273844"/>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D6CC888B-D9F9-4E54-B722-F151A9F45E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685800"/>
            <a:ext cx="7391401" cy="85725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1660922"/>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t>12/23/16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9" name="Content Placeholder 2"/>
          <p:cNvSpPr>
            <a:spLocks noGrp="1"/>
          </p:cNvSpPr>
          <p:nvPr>
            <p:ph sz="half" idx="13"/>
          </p:nvPr>
        </p:nvSpPr>
        <p:spPr>
          <a:xfrm>
            <a:off x="4282440" y="3168730"/>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1660922"/>
            <a:ext cx="3566160" cy="29337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685800"/>
            <a:ext cx="7391401" cy="85725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1660922"/>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t>12/23/16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9" name="Content Placeholder 2"/>
          <p:cNvSpPr>
            <a:spLocks noGrp="1"/>
          </p:cNvSpPr>
          <p:nvPr>
            <p:ph sz="half" idx="13"/>
          </p:nvPr>
        </p:nvSpPr>
        <p:spPr>
          <a:xfrm>
            <a:off x="4282440" y="3168730"/>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1660922"/>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3168730"/>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2F0292D-1797-49A5-8D2D-8D50C72EF3CC}" type="datetimeFigureOut">
              <a:rPr lang="en-US" smtClean="0"/>
              <a:t>12/23/16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9" y="201216"/>
            <a:ext cx="718073" cy="425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A2F0292D-1797-49A5-8D2D-8D50C72EF3CC}" type="datetimeFigureOut">
              <a:rPr lang="en-US" smtClean="0"/>
              <a:t>12/23/16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9" y="201216"/>
            <a:ext cx="718073" cy="425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746312"/>
            <a:ext cx="3566160" cy="776568"/>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742951"/>
            <a:ext cx="3566160" cy="385167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1543050"/>
            <a:ext cx="3566160" cy="27432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01216"/>
            <a:ext cx="4114800" cy="425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746312"/>
            <a:ext cx="3566160" cy="776568"/>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1543050"/>
            <a:ext cx="3566160" cy="27432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4593011"/>
            <a:ext cx="1752600" cy="273844"/>
          </a:xfrm>
        </p:spPr>
        <p:txBody>
          <a:bodyPr/>
          <a:lstStyle>
            <a:lvl1pPr algn="l">
              <a:defRPr/>
            </a:lvl1pPr>
          </a:lstStyle>
          <a:p>
            <a:fld id="{A2F0292D-1797-49A5-8D2D-8D50C72EF3CC}" type="datetimeFigureOut">
              <a:rPr lang="en-US" smtClean="0"/>
              <a:t>12/23/16</a:t>
            </a:fld>
            <a:endParaRPr lang="en-US"/>
          </a:p>
        </p:txBody>
      </p:sp>
      <p:sp>
        <p:nvSpPr>
          <p:cNvPr id="6" name="Footer Placeholder 5"/>
          <p:cNvSpPr>
            <a:spLocks noGrp="1"/>
          </p:cNvSpPr>
          <p:nvPr>
            <p:ph type="ftr" sz="quarter" idx="11"/>
          </p:nvPr>
        </p:nvSpPr>
        <p:spPr>
          <a:xfrm>
            <a:off x="174812" y="4767263"/>
            <a:ext cx="3863788" cy="273844"/>
          </a:xfrm>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0" name="Picture Placeholder 9"/>
          <p:cNvSpPr>
            <a:spLocks noGrp="1"/>
          </p:cNvSpPr>
          <p:nvPr>
            <p:ph type="pic" sz="quarter" idx="13"/>
          </p:nvPr>
        </p:nvSpPr>
        <p:spPr>
          <a:xfrm>
            <a:off x="4760258" y="742950"/>
            <a:ext cx="4096512" cy="420886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6" y="201216"/>
            <a:ext cx="1639457" cy="27294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3200400"/>
            <a:ext cx="6477000" cy="425054"/>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01216"/>
            <a:ext cx="6858000" cy="27294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3630706"/>
            <a:ext cx="6475412" cy="978203"/>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2" y="201216"/>
            <a:ext cx="720761" cy="27294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3200400"/>
            <a:ext cx="6477000" cy="425054"/>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01216"/>
            <a:ext cx="3006726" cy="27294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3630706"/>
            <a:ext cx="6475412" cy="978203"/>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0" name="Picture Placeholder 2"/>
          <p:cNvSpPr>
            <a:spLocks noGrp="1"/>
          </p:cNvSpPr>
          <p:nvPr>
            <p:ph type="pic" idx="13"/>
          </p:nvPr>
        </p:nvSpPr>
        <p:spPr>
          <a:xfrm>
            <a:off x="3352800" y="201216"/>
            <a:ext cx="4701988" cy="13317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1598952"/>
            <a:ext cx="2304288" cy="13317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1598952"/>
            <a:ext cx="2304288" cy="13317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01216"/>
            <a:ext cx="1645920"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12/23/16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9" y="201216"/>
            <a:ext cx="718073" cy="425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800" y="776569"/>
            <a:ext cx="1322295" cy="3818054"/>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776568"/>
            <a:ext cx="6019800" cy="38323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12/23/16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01216"/>
            <a:ext cx="1645920"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4767263"/>
            <a:ext cx="1752600" cy="273844"/>
          </a:xfrm>
        </p:spPr>
        <p:txBody>
          <a:bodyPr/>
          <a:lstStyle/>
          <a:p>
            <a:fld id="{A2F0292D-1797-49A5-8D2D-8D50C72EF3CC}" type="datetimeFigureOut">
              <a:rPr lang="en-US" smtClean="0"/>
              <a:t>12/23/16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01216"/>
            <a:ext cx="5669280" cy="1920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3128962"/>
            <a:ext cx="5457919" cy="814388"/>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3943349"/>
            <a:ext cx="5457918" cy="463924"/>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1" y="292474"/>
            <a:ext cx="5499847" cy="273844"/>
          </a:xfrm>
        </p:spPr>
        <p:txBody>
          <a:bodyPr/>
          <a:lstStyle>
            <a:lvl1pPr>
              <a:defRPr sz="2200" b="0" baseline="0">
                <a:solidFill>
                  <a:schemeClr val="bg1"/>
                </a:solidFill>
              </a:defRPr>
            </a:lvl1pPr>
          </a:lstStyle>
          <a:p>
            <a:fld id="{A2F0292D-1797-49A5-8D2D-8D50C72EF3CC}" type="datetimeFigureOut">
              <a:rPr lang="en-US" smtClean="0"/>
              <a:t>12/23/16</a:t>
            </a:fld>
            <a:endParaRPr lang="en-US"/>
          </a:p>
        </p:txBody>
      </p:sp>
      <p:sp>
        <p:nvSpPr>
          <p:cNvPr id="5" name="Footer Placeholder 4"/>
          <p:cNvSpPr>
            <a:spLocks noGrp="1"/>
          </p:cNvSpPr>
          <p:nvPr>
            <p:ph type="ftr" sz="quarter" idx="11"/>
          </p:nvPr>
        </p:nvSpPr>
        <p:spPr>
          <a:xfrm>
            <a:off x="3213847" y="4767263"/>
            <a:ext cx="4734112" cy="273844"/>
          </a:xfrm>
        </p:spPr>
        <p:txBody>
          <a:bodyPr/>
          <a:lstStyle/>
          <a:p>
            <a:endParaRPr lang="en-US"/>
          </a:p>
        </p:txBody>
      </p:sp>
      <p:sp>
        <p:nvSpPr>
          <p:cNvPr id="6" name="Slide Number Placeholder 5"/>
          <p:cNvSpPr>
            <a:spLocks noGrp="1"/>
          </p:cNvSpPr>
          <p:nvPr>
            <p:ph type="sldNum" sz="quarter" idx="12"/>
          </p:nvPr>
        </p:nvSpPr>
        <p:spPr>
          <a:xfrm>
            <a:off x="8265459" y="4767263"/>
            <a:ext cx="685800" cy="273844"/>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D6CC888B-D9F9-4E54-B722-F151A9F45E95}" type="slidenum">
              <a:rPr lang="en-US" smtClean="0"/>
              <a:t>‹#›</a:t>
            </a:fld>
            <a:endParaRPr lang="en-US"/>
          </a:p>
        </p:txBody>
      </p:sp>
      <p:sp>
        <p:nvSpPr>
          <p:cNvPr id="9" name="Picture Placeholder 8"/>
          <p:cNvSpPr>
            <a:spLocks noGrp="1"/>
          </p:cNvSpPr>
          <p:nvPr>
            <p:ph type="pic" sz="quarter" idx="13"/>
          </p:nvPr>
        </p:nvSpPr>
        <p:spPr>
          <a:xfrm>
            <a:off x="3200401" y="2158253"/>
            <a:ext cx="5646867" cy="96012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01216"/>
            <a:ext cx="182880" cy="2915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01216"/>
            <a:ext cx="1645920"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4" y="685800"/>
            <a:ext cx="6508377" cy="857250"/>
          </a:xfrm>
        </p:spPr>
        <p:txBody>
          <a:bodyPr/>
          <a:lstStyle/>
          <a:p>
            <a:r>
              <a:rPr lang="en-US" smtClean="0"/>
              <a:t>Click to edit Master title style</a:t>
            </a:r>
            <a:endParaRPr/>
          </a:p>
        </p:txBody>
      </p:sp>
      <p:sp>
        <p:nvSpPr>
          <p:cNvPr id="3" name="Content Placeholder 2"/>
          <p:cNvSpPr>
            <a:spLocks noGrp="1"/>
          </p:cNvSpPr>
          <p:nvPr>
            <p:ph idx="1"/>
          </p:nvPr>
        </p:nvSpPr>
        <p:spPr>
          <a:xfrm>
            <a:off x="2178424" y="1657351"/>
            <a:ext cx="6508377" cy="293727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4767263"/>
            <a:ext cx="1752600" cy="273844"/>
          </a:xfrm>
        </p:spPr>
        <p:txBody>
          <a:bodyPr/>
          <a:lstStyle/>
          <a:p>
            <a:fld id="{A2F0292D-1797-49A5-8D2D-8D50C72EF3CC}" type="datetimeFigureOut">
              <a:rPr lang="en-US" smtClean="0"/>
              <a:t>12/23/16</a:t>
            </a:fld>
            <a:endParaRPr lang="en-US"/>
          </a:p>
        </p:txBody>
      </p:sp>
      <p:sp>
        <p:nvSpPr>
          <p:cNvPr id="5" name="Footer Placeholder 4"/>
          <p:cNvSpPr>
            <a:spLocks noGrp="1"/>
          </p:cNvSpPr>
          <p:nvPr>
            <p:ph type="ftr" sz="quarter" idx="11"/>
          </p:nvPr>
        </p:nvSpPr>
        <p:spPr>
          <a:xfrm>
            <a:off x="2178423" y="4767263"/>
            <a:ext cx="4926852" cy="273844"/>
          </a:xfrm>
        </p:spPr>
        <p:txBody>
          <a:bodyPr/>
          <a:lstStyle/>
          <a:p>
            <a:endParaRPr lang="en-US"/>
          </a:p>
        </p:txBody>
      </p:sp>
      <p:sp>
        <p:nvSpPr>
          <p:cNvPr id="6" name="Slide Number Placeholder 5"/>
          <p:cNvSpPr>
            <a:spLocks noGrp="1"/>
          </p:cNvSpPr>
          <p:nvPr>
            <p:ph type="sldNum" sz="quarter" idx="12"/>
          </p:nvPr>
        </p:nvSpPr>
        <p:spPr>
          <a:xfrm>
            <a:off x="331694" y="270762"/>
            <a:ext cx="506506" cy="273844"/>
          </a:xfrm>
        </p:spPr>
        <p:txBody>
          <a:bodyPr/>
          <a:lstStyle/>
          <a:p>
            <a:fld id="{D6CC888B-D9F9-4E54-B722-F151A9F45E95}" type="slidenum">
              <a:rPr lang="en-US" smtClean="0"/>
              <a:t>‹#›</a:t>
            </a:fld>
            <a:endParaRPr lang="en-US"/>
          </a:p>
        </p:txBody>
      </p:sp>
      <p:sp>
        <p:nvSpPr>
          <p:cNvPr id="9" name="Picture Placeholder 8"/>
          <p:cNvSpPr>
            <a:spLocks noGrp="1"/>
          </p:cNvSpPr>
          <p:nvPr>
            <p:ph type="pic" sz="quarter" idx="13"/>
          </p:nvPr>
        </p:nvSpPr>
        <p:spPr>
          <a:xfrm>
            <a:off x="269875" y="1482539"/>
            <a:ext cx="1645920" cy="3469341"/>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3" y="201216"/>
            <a:ext cx="1099073" cy="476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2571750"/>
            <a:ext cx="4966446" cy="1048871"/>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3618310"/>
            <a:ext cx="4966446" cy="9906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4767263"/>
            <a:ext cx="1622612" cy="273844"/>
          </a:xfrm>
        </p:spPr>
        <p:txBody>
          <a:bodyPr/>
          <a:lstStyle/>
          <a:p>
            <a:fld id="{A2F0292D-1797-49A5-8D2D-8D50C72EF3CC}" type="datetimeFigureOut">
              <a:rPr lang="en-US" smtClean="0"/>
              <a:t>12/23/16</a:t>
            </a:fld>
            <a:endParaRPr lang="en-US"/>
          </a:p>
        </p:txBody>
      </p:sp>
      <p:sp>
        <p:nvSpPr>
          <p:cNvPr id="5" name="Footer Placeholder 4"/>
          <p:cNvSpPr>
            <a:spLocks noGrp="1"/>
          </p:cNvSpPr>
          <p:nvPr>
            <p:ph type="ftr" sz="quarter" idx="11"/>
          </p:nvPr>
        </p:nvSpPr>
        <p:spPr>
          <a:xfrm>
            <a:off x="174812" y="4767263"/>
            <a:ext cx="5311588" cy="273844"/>
          </a:xfrm>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3580279"/>
            <a:ext cx="2971800" cy="1383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2571751"/>
            <a:ext cx="4966446" cy="1048871"/>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3618310"/>
            <a:ext cx="4966446" cy="9906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4578724"/>
            <a:ext cx="506506" cy="273844"/>
          </a:xfrm>
        </p:spPr>
        <p:txBody>
          <a:bodyPr/>
          <a:lstStyle/>
          <a:p>
            <a:fld id="{D6CC888B-D9F9-4E54-B722-F151A9F45E95}" type="slidenum">
              <a:rPr lang="en-US" smtClean="0"/>
              <a:t>‹#›</a:t>
            </a:fld>
            <a:endParaRPr lang="en-US"/>
          </a:p>
        </p:txBody>
      </p:sp>
      <p:sp>
        <p:nvSpPr>
          <p:cNvPr id="9" name="Picture Placeholder 8"/>
          <p:cNvSpPr>
            <a:spLocks noGrp="1"/>
          </p:cNvSpPr>
          <p:nvPr>
            <p:ph type="pic" sz="quarter" idx="13"/>
          </p:nvPr>
        </p:nvSpPr>
        <p:spPr>
          <a:xfrm>
            <a:off x="269874" y="201216"/>
            <a:ext cx="2971800" cy="33289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685800"/>
            <a:ext cx="7391401" cy="85725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1660922"/>
            <a:ext cx="3566160" cy="29337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1660922"/>
            <a:ext cx="3566160" cy="29337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t>12/23/16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685800"/>
            <a:ext cx="7388352" cy="85725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540599"/>
            <a:ext cx="3566160" cy="47982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17059"/>
            <a:ext cx="3566160" cy="257756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1540599"/>
            <a:ext cx="3566160" cy="47982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017059"/>
            <a:ext cx="3566160" cy="257756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2F0292D-1797-49A5-8D2D-8D50C72EF3CC}" type="datetimeFigureOut">
              <a:rPr lang="en-US" smtClean="0"/>
              <a:t>12/23/16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685800"/>
            <a:ext cx="7391401" cy="85725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1660922"/>
            <a:ext cx="7396163"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t>12/23/16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9" name="Content Placeholder 2"/>
          <p:cNvSpPr>
            <a:spLocks noGrp="1"/>
          </p:cNvSpPr>
          <p:nvPr>
            <p:ph sz="half" idx="13"/>
          </p:nvPr>
        </p:nvSpPr>
        <p:spPr>
          <a:xfrm>
            <a:off x="457200" y="3168730"/>
            <a:ext cx="7396163"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685800"/>
            <a:ext cx="6508377" cy="85725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1657351"/>
            <a:ext cx="6508377" cy="29372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4767263"/>
            <a:ext cx="1752600" cy="273844"/>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A2F0292D-1797-49A5-8D2D-8D50C72EF3CC}" type="datetimeFigureOut">
              <a:rPr lang="en-US" smtClean="0"/>
              <a:t>12/23/16</a:t>
            </a:fld>
            <a:endParaRPr lang="en-US"/>
          </a:p>
        </p:txBody>
      </p:sp>
      <p:sp>
        <p:nvSpPr>
          <p:cNvPr id="5" name="Footer Placeholder 4"/>
          <p:cNvSpPr>
            <a:spLocks noGrp="1"/>
          </p:cNvSpPr>
          <p:nvPr>
            <p:ph type="ftr" sz="quarter" idx="3"/>
          </p:nvPr>
        </p:nvSpPr>
        <p:spPr>
          <a:xfrm>
            <a:off x="174812" y="4767263"/>
            <a:ext cx="6007100" cy="273844"/>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270762"/>
            <a:ext cx="506506" cy="273844"/>
          </a:xfrm>
          <a:prstGeom prst="rect">
            <a:avLst/>
          </a:prstGeom>
        </p:spPr>
        <p:txBody>
          <a:bodyPr vert="horz" lIns="91440" tIns="45720" rIns="91440" bIns="45720" rtlCol="0" anchor="ctr"/>
          <a:lstStyle>
            <a:lvl1pPr algn="r">
              <a:defRPr sz="2200" b="1">
                <a:solidFill>
                  <a:schemeClr val="bg1"/>
                </a:solidFill>
              </a:defRPr>
            </a:lvl1pPr>
          </a:lstStyle>
          <a:p>
            <a:fld id="{D6CC888B-D9F9-4E54-B722-F151A9F45E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diagramData" Target="../diagrams/data10.xml"/><Relationship Id="rId5" Type="http://schemas.openxmlformats.org/officeDocument/2006/relationships/diagramLayout" Target="../diagrams/layout10.xml"/><Relationship Id="rId6" Type="http://schemas.openxmlformats.org/officeDocument/2006/relationships/diagramQuickStyle" Target="../diagrams/quickStyle10.xml"/><Relationship Id="rId7" Type="http://schemas.openxmlformats.org/officeDocument/2006/relationships/diagramColors" Target="../diagrams/colors10.xml"/><Relationship Id="rId8"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diagramData" Target="../diagrams/data11.xml"/><Relationship Id="rId5" Type="http://schemas.openxmlformats.org/officeDocument/2006/relationships/diagramLayout" Target="../diagrams/layout11.xml"/><Relationship Id="rId6" Type="http://schemas.openxmlformats.org/officeDocument/2006/relationships/diagramQuickStyle" Target="../diagrams/quickStyle11.xml"/><Relationship Id="rId7" Type="http://schemas.openxmlformats.org/officeDocument/2006/relationships/diagramColors" Target="../diagrams/colors11.xml"/><Relationship Id="rId8"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diagramData" Target="../diagrams/data12.xml"/><Relationship Id="rId5" Type="http://schemas.openxmlformats.org/officeDocument/2006/relationships/diagramLayout" Target="../diagrams/layout12.xml"/><Relationship Id="rId6" Type="http://schemas.openxmlformats.org/officeDocument/2006/relationships/diagramQuickStyle" Target="../diagrams/quickStyle12.xml"/><Relationship Id="rId7" Type="http://schemas.openxmlformats.org/officeDocument/2006/relationships/diagramColors" Target="../diagrams/colors12.xml"/><Relationship Id="rId8"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diagramData" Target="../diagrams/data13.xml"/><Relationship Id="rId5" Type="http://schemas.openxmlformats.org/officeDocument/2006/relationships/diagramLayout" Target="../diagrams/layout13.xml"/><Relationship Id="rId6" Type="http://schemas.openxmlformats.org/officeDocument/2006/relationships/diagramQuickStyle" Target="../diagrams/quickStyle13.xml"/><Relationship Id="rId7" Type="http://schemas.openxmlformats.org/officeDocument/2006/relationships/diagramColors" Target="../diagrams/colors13.xml"/><Relationship Id="rId8"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diagramData" Target="../diagrams/data14.xml"/><Relationship Id="rId5" Type="http://schemas.openxmlformats.org/officeDocument/2006/relationships/diagramLayout" Target="../diagrams/layout14.xml"/><Relationship Id="rId6" Type="http://schemas.openxmlformats.org/officeDocument/2006/relationships/diagramQuickStyle" Target="../diagrams/quickStyle14.xml"/><Relationship Id="rId7" Type="http://schemas.openxmlformats.org/officeDocument/2006/relationships/diagramColors" Target="../diagrams/colors14.xml"/><Relationship Id="rId8"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 Id="rId3" Type="http://schemas.openxmlformats.org/officeDocument/2006/relationships/image" Target="../media/image3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 Id="rId3" Type="http://schemas.openxmlformats.org/officeDocument/2006/relationships/image" Target="../media/image3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 Id="rId3" Type="http://schemas.openxmlformats.org/officeDocument/2006/relationships/image" Target="../media/image3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diagramData" Target="../diagrams/data15.xml"/><Relationship Id="rId5" Type="http://schemas.openxmlformats.org/officeDocument/2006/relationships/diagramLayout" Target="../diagrams/layout15.xml"/><Relationship Id="rId6" Type="http://schemas.openxmlformats.org/officeDocument/2006/relationships/diagramQuickStyle" Target="../diagrams/quickStyle15.xml"/><Relationship Id="rId7" Type="http://schemas.openxmlformats.org/officeDocument/2006/relationships/diagramColors" Target="../diagrams/colors15.xml"/><Relationship Id="rId8"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diagramData" Target="../diagrams/data16.xml"/><Relationship Id="rId5" Type="http://schemas.openxmlformats.org/officeDocument/2006/relationships/diagramLayout" Target="../diagrams/layout16.xml"/><Relationship Id="rId6" Type="http://schemas.openxmlformats.org/officeDocument/2006/relationships/diagramQuickStyle" Target="../diagrams/quickStyle16.xml"/><Relationship Id="rId7" Type="http://schemas.openxmlformats.org/officeDocument/2006/relationships/diagramColors" Target="../diagrams/colors16.xml"/><Relationship Id="rId8"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diagramData" Target="../diagrams/data17.xml"/><Relationship Id="rId5" Type="http://schemas.openxmlformats.org/officeDocument/2006/relationships/diagramLayout" Target="../diagrams/layout17.xml"/><Relationship Id="rId6" Type="http://schemas.openxmlformats.org/officeDocument/2006/relationships/diagramQuickStyle" Target="../diagrams/quickStyle17.xml"/><Relationship Id="rId7" Type="http://schemas.openxmlformats.org/officeDocument/2006/relationships/diagramColors" Target="../diagrams/colors17.xml"/><Relationship Id="rId8"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diagramData" Target="../diagrams/data18.xml"/><Relationship Id="rId5" Type="http://schemas.openxmlformats.org/officeDocument/2006/relationships/diagramLayout" Target="../diagrams/layout18.xml"/><Relationship Id="rId6" Type="http://schemas.openxmlformats.org/officeDocument/2006/relationships/diagramQuickStyle" Target="../diagrams/quickStyle18.xml"/><Relationship Id="rId7" Type="http://schemas.openxmlformats.org/officeDocument/2006/relationships/diagramColors" Target="../diagrams/colors18.xml"/><Relationship Id="rId8"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image" Target="../media/image43.emf"/></Relationships>
</file>

<file path=ppt/slides/_rels/slide39.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diagramData" Target="../diagrams/data19.xml"/><Relationship Id="rId5" Type="http://schemas.openxmlformats.org/officeDocument/2006/relationships/diagramLayout" Target="../diagrams/layout19.xml"/><Relationship Id="rId6" Type="http://schemas.openxmlformats.org/officeDocument/2006/relationships/diagramQuickStyle" Target="../diagrams/quickStyle19.xml"/><Relationship Id="rId7" Type="http://schemas.openxmlformats.org/officeDocument/2006/relationships/diagramColors" Target="../diagrams/colors19.xml"/><Relationship Id="rId8"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emf"/><Relationship Id="rId3" Type="http://schemas.openxmlformats.org/officeDocument/2006/relationships/image" Target="../media/image48.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emf"/><Relationship Id="rId3" Type="http://schemas.openxmlformats.org/officeDocument/2006/relationships/image" Target="../media/image51.emf"/></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diagramData" Target="../diagrams/data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hyperlink" Target="http://antikorupsi.org/survey-kpu-bawaslu"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ekamjejak@antikorupsi.or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448" y="429679"/>
            <a:ext cx="2536952" cy="2781299"/>
          </a:xfrm>
        </p:spPr>
        <p:txBody>
          <a:bodyPr>
            <a:normAutofit/>
          </a:bodyPr>
          <a:lstStyle/>
          <a:p>
            <a:r>
              <a:rPr lang="en-US" sz="2800" b="1" dirty="0" err="1" smtClean="0"/>
              <a:t>Hasil</a:t>
            </a:r>
            <a:r>
              <a:rPr lang="en-US" sz="2800" b="1" dirty="0" smtClean="0"/>
              <a:t> Survey </a:t>
            </a:r>
            <a:r>
              <a:rPr lang="en-US" sz="2800" b="1" dirty="0" err="1" smtClean="0"/>
              <a:t>Evaluasi</a:t>
            </a:r>
            <a:r>
              <a:rPr lang="en-US" sz="2800" b="1" dirty="0" smtClean="0"/>
              <a:t> </a:t>
            </a:r>
            <a:r>
              <a:rPr lang="en-US" sz="2800" b="1" dirty="0" err="1" smtClean="0"/>
              <a:t>Kinerja</a:t>
            </a:r>
            <a:r>
              <a:rPr lang="en-US" sz="2800" b="1" dirty="0" smtClean="0"/>
              <a:t> KPU </a:t>
            </a:r>
            <a:r>
              <a:rPr lang="en-US" sz="2800" b="1" dirty="0" err="1" smtClean="0"/>
              <a:t>dan</a:t>
            </a:r>
            <a:r>
              <a:rPr lang="en-US" sz="2800" b="1" dirty="0" smtClean="0"/>
              <a:t> </a:t>
            </a:r>
            <a:r>
              <a:rPr lang="en-US" sz="2800" b="1" dirty="0" err="1" smtClean="0"/>
              <a:t>Bawaslu</a:t>
            </a:r>
            <a:endParaRPr lang="en-US" sz="2800" b="1" dirty="0"/>
          </a:p>
        </p:txBody>
      </p:sp>
      <p:sp>
        <p:nvSpPr>
          <p:cNvPr id="3" name="Subtitle 2"/>
          <p:cNvSpPr>
            <a:spLocks noGrp="1"/>
          </p:cNvSpPr>
          <p:nvPr>
            <p:ph type="subTitle" idx="1"/>
          </p:nvPr>
        </p:nvSpPr>
        <p:spPr>
          <a:xfrm>
            <a:off x="625348" y="3221556"/>
            <a:ext cx="3273552" cy="397764"/>
          </a:xfrm>
        </p:spPr>
        <p:txBody>
          <a:bodyPr>
            <a:normAutofit/>
          </a:bodyPr>
          <a:lstStyle/>
          <a:p>
            <a:r>
              <a:rPr lang="en-US" sz="1600" b="1" dirty="0" smtClean="0"/>
              <a:t>ICW-</a:t>
            </a:r>
            <a:r>
              <a:rPr lang="en-US" sz="1600" b="1" dirty="0" err="1" smtClean="0"/>
              <a:t>Perludem</a:t>
            </a:r>
            <a:r>
              <a:rPr lang="en-US" sz="1600" b="1" dirty="0" smtClean="0"/>
              <a:t>, 2016</a:t>
            </a:r>
            <a:endParaRPr lang="en-US" sz="1600" b="1" dirty="0"/>
          </a:p>
        </p:txBody>
      </p:sp>
    </p:spTree>
    <p:extLst>
      <p:ext uri="{BB962C8B-B14F-4D97-AF65-F5344CB8AC3E}">
        <p14:creationId xmlns:p14="http://schemas.microsoft.com/office/powerpoint/2010/main" val="23485640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175"/>
            <a:ext cx="6508377" cy="857250"/>
          </a:xfrm>
        </p:spPr>
        <p:txBody>
          <a:bodyPr/>
          <a:lstStyle/>
          <a:p>
            <a:pPr lvl="0"/>
            <a:r>
              <a:rPr lang="id-ID" sz="1600" i="1" dirty="0"/>
              <a:t>Menurut anda apakah </a:t>
            </a:r>
            <a:r>
              <a:rPr lang="id-ID" sz="1600" b="1" i="1" dirty="0" smtClean="0"/>
              <a:t>KPU/ Bawaslu </a:t>
            </a:r>
            <a:r>
              <a:rPr lang="id-ID" sz="1600" i="1" dirty="0"/>
              <a:t>mampu memberikan ruang keadilan dan kesetaraan bagi setiap partai politik atau kandidat dalam setiap tahapan pemilu</a:t>
            </a:r>
            <a:r>
              <a:rPr lang="id-ID" sz="1600" dirty="0"/>
              <a:t>? </a:t>
            </a:r>
            <a:endParaRPr lang="en-US" sz="1600" dirty="0"/>
          </a:p>
        </p:txBody>
      </p:sp>
      <p:pic>
        <p:nvPicPr>
          <p:cNvPr id="7" name="Picture 6"/>
          <p:cNvPicPr>
            <a:picLocks noChangeAspect="1"/>
          </p:cNvPicPr>
          <p:nvPr/>
        </p:nvPicPr>
        <p:blipFill>
          <a:blip r:embed="rId2"/>
          <a:stretch>
            <a:fillRect/>
          </a:stretch>
        </p:blipFill>
        <p:spPr>
          <a:xfrm>
            <a:off x="4443935" y="1562099"/>
            <a:ext cx="4522265" cy="3108722"/>
          </a:xfrm>
          <a:prstGeom prst="rect">
            <a:avLst/>
          </a:prstGeom>
        </p:spPr>
      </p:pic>
      <p:pic>
        <p:nvPicPr>
          <p:cNvPr id="9" name="Picture 8"/>
          <p:cNvPicPr>
            <a:picLocks noChangeAspect="1"/>
          </p:cNvPicPr>
          <p:nvPr/>
        </p:nvPicPr>
        <p:blipFill>
          <a:blip r:embed="rId3"/>
          <a:stretch>
            <a:fillRect/>
          </a:stretch>
        </p:blipFill>
        <p:spPr>
          <a:xfrm>
            <a:off x="88900" y="1562098"/>
            <a:ext cx="4355035" cy="3108723"/>
          </a:xfrm>
          <a:prstGeom prst="rect">
            <a:avLst/>
          </a:prstGeom>
        </p:spPr>
      </p:pic>
      <p:graphicFrame>
        <p:nvGraphicFramePr>
          <p:cNvPr id="10" name="Diagram 9"/>
          <p:cNvGraphicFramePr/>
          <p:nvPr>
            <p:extLst>
              <p:ext uri="{D42A27DB-BD31-4B8C-83A1-F6EECF244321}">
                <p14:modId xmlns:p14="http://schemas.microsoft.com/office/powerpoint/2010/main" val="1370230631"/>
              </p:ext>
            </p:extLst>
          </p:nvPr>
        </p:nvGraphicFramePr>
        <p:xfrm>
          <a:off x="2811985" y="4244578"/>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47757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19300"/>
            <a:ext cx="6508377" cy="857250"/>
          </a:xfrm>
        </p:spPr>
        <p:txBody>
          <a:bodyPr/>
          <a:lstStyle/>
          <a:p>
            <a:r>
              <a:rPr lang="en-US" dirty="0" err="1" smtClean="0"/>
              <a:t>Mempersiapkan</a:t>
            </a:r>
            <a:r>
              <a:rPr lang="en-US" dirty="0" smtClean="0"/>
              <a:t> </a:t>
            </a:r>
            <a:r>
              <a:rPr lang="en-US" dirty="0" err="1" smtClean="0"/>
              <a:t>Regulasi</a:t>
            </a:r>
            <a:r>
              <a:rPr lang="en-US" dirty="0" smtClean="0"/>
              <a:t> </a:t>
            </a:r>
            <a:r>
              <a:rPr lang="en-US" dirty="0" err="1" smtClean="0"/>
              <a:t>Teknis</a:t>
            </a:r>
            <a:r>
              <a:rPr lang="en-US" dirty="0" smtClean="0"/>
              <a:t> </a:t>
            </a:r>
            <a:r>
              <a:rPr lang="en-US" dirty="0" err="1" smtClean="0"/>
              <a:t>Pemilu</a:t>
            </a:r>
            <a:endParaRPr lang="en-US" dirty="0"/>
          </a:p>
        </p:txBody>
      </p:sp>
    </p:spTree>
    <p:extLst>
      <p:ext uri="{BB962C8B-B14F-4D97-AF65-F5344CB8AC3E}">
        <p14:creationId xmlns:p14="http://schemas.microsoft.com/office/powerpoint/2010/main" val="5090364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175"/>
            <a:ext cx="6508377" cy="857250"/>
          </a:xfrm>
        </p:spPr>
        <p:txBody>
          <a:bodyPr/>
          <a:lstStyle/>
          <a:p>
            <a:pPr lvl="0"/>
            <a:r>
              <a:rPr lang="id-ID" sz="1800" i="1" dirty="0"/>
              <a:t>Menurut anda apakah </a:t>
            </a:r>
            <a:r>
              <a:rPr lang="id-ID" sz="1800" b="1" i="1" dirty="0" smtClean="0"/>
              <a:t>KPU/ Bawaslu </a:t>
            </a:r>
            <a:r>
              <a:rPr lang="id-ID" sz="1800" i="1" dirty="0"/>
              <a:t>mampu mendorong dan memberikan kepastian hukum dalam setiap tahapan Pemilu?</a:t>
            </a:r>
            <a:endParaRPr lang="en-US" sz="1800" dirty="0"/>
          </a:p>
        </p:txBody>
      </p:sp>
      <p:pic>
        <p:nvPicPr>
          <p:cNvPr id="5" name="Picture 4"/>
          <p:cNvPicPr>
            <a:picLocks noChangeAspect="1"/>
          </p:cNvPicPr>
          <p:nvPr/>
        </p:nvPicPr>
        <p:blipFill>
          <a:blip r:embed="rId2"/>
          <a:stretch>
            <a:fillRect/>
          </a:stretch>
        </p:blipFill>
        <p:spPr>
          <a:xfrm>
            <a:off x="4381500" y="1657351"/>
            <a:ext cx="4470400" cy="3096023"/>
          </a:xfrm>
          <a:prstGeom prst="rect">
            <a:avLst/>
          </a:prstGeom>
        </p:spPr>
      </p:pic>
      <p:pic>
        <p:nvPicPr>
          <p:cNvPr id="7" name="Picture 6"/>
          <p:cNvPicPr>
            <a:picLocks noChangeAspect="1"/>
          </p:cNvPicPr>
          <p:nvPr/>
        </p:nvPicPr>
        <p:blipFill>
          <a:blip r:embed="rId3"/>
          <a:stretch>
            <a:fillRect/>
          </a:stretch>
        </p:blipFill>
        <p:spPr>
          <a:xfrm>
            <a:off x="0" y="1657351"/>
            <a:ext cx="4381500" cy="3096022"/>
          </a:xfrm>
          <a:prstGeom prst="rect">
            <a:avLst/>
          </a:prstGeom>
        </p:spPr>
      </p:pic>
      <p:graphicFrame>
        <p:nvGraphicFramePr>
          <p:cNvPr id="8" name="Diagram 7"/>
          <p:cNvGraphicFramePr/>
          <p:nvPr>
            <p:extLst>
              <p:ext uri="{D42A27DB-BD31-4B8C-83A1-F6EECF244321}">
                <p14:modId xmlns:p14="http://schemas.microsoft.com/office/powerpoint/2010/main" val="1173140568"/>
              </p:ext>
            </p:extLst>
          </p:nvPr>
        </p:nvGraphicFramePr>
        <p:xfrm>
          <a:off x="2811985" y="4298156"/>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34943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8775"/>
            <a:ext cx="6508377" cy="857250"/>
          </a:xfrm>
        </p:spPr>
        <p:txBody>
          <a:bodyPr/>
          <a:lstStyle/>
          <a:p>
            <a:pPr lvl="0"/>
            <a:r>
              <a:rPr lang="id-ID" sz="2000" i="1" dirty="0">
                <a:latin typeface="Cambria"/>
                <a:cs typeface="Cambria"/>
              </a:rPr>
              <a:t>Menurut anda apakah dalam menyiapkan berbagai aturan pemilu </a:t>
            </a:r>
            <a:r>
              <a:rPr lang="id-ID" sz="2000" i="1" dirty="0" smtClean="0">
                <a:latin typeface="Cambria"/>
                <a:cs typeface="Cambria"/>
              </a:rPr>
              <a:t>KPU/ Bawaslu </a:t>
            </a:r>
            <a:r>
              <a:rPr lang="id-ID" sz="2000" i="1" dirty="0">
                <a:latin typeface="Cambria"/>
                <a:cs typeface="Cambria"/>
              </a:rPr>
              <a:t>telah patuh terhadap ketentuan </a:t>
            </a:r>
            <a:r>
              <a:rPr lang="id-ID" sz="2000" i="1" dirty="0" smtClean="0">
                <a:latin typeface="Cambria"/>
                <a:cs typeface="Cambria"/>
              </a:rPr>
              <a:t>UU Pemilu </a:t>
            </a:r>
            <a:r>
              <a:rPr lang="id-ID" sz="2000" i="1" dirty="0">
                <a:latin typeface="Cambria"/>
                <a:cs typeface="Cambria"/>
              </a:rPr>
              <a:t>yang ada</a:t>
            </a:r>
            <a:r>
              <a:rPr lang="id-ID" sz="2000" dirty="0">
                <a:latin typeface="Cambria"/>
                <a:cs typeface="Cambria"/>
              </a:rPr>
              <a:t>? </a:t>
            </a:r>
            <a:endParaRPr lang="en-US" sz="2000" b="1" dirty="0">
              <a:latin typeface="Cambria"/>
              <a:cs typeface="Cambria"/>
            </a:endParaRPr>
          </a:p>
        </p:txBody>
      </p:sp>
      <p:pic>
        <p:nvPicPr>
          <p:cNvPr id="5" name="Picture 4"/>
          <p:cNvPicPr>
            <a:picLocks noChangeAspect="1"/>
          </p:cNvPicPr>
          <p:nvPr/>
        </p:nvPicPr>
        <p:blipFill>
          <a:blip r:embed="rId2"/>
          <a:stretch>
            <a:fillRect/>
          </a:stretch>
        </p:blipFill>
        <p:spPr>
          <a:xfrm>
            <a:off x="4229100" y="1435100"/>
            <a:ext cx="4533900" cy="2997200"/>
          </a:xfrm>
          <a:prstGeom prst="rect">
            <a:avLst/>
          </a:prstGeom>
        </p:spPr>
      </p:pic>
      <p:pic>
        <p:nvPicPr>
          <p:cNvPr id="7" name="Picture 6"/>
          <p:cNvPicPr>
            <a:picLocks noChangeAspect="1"/>
          </p:cNvPicPr>
          <p:nvPr/>
        </p:nvPicPr>
        <p:blipFill>
          <a:blip r:embed="rId3"/>
          <a:stretch>
            <a:fillRect/>
          </a:stretch>
        </p:blipFill>
        <p:spPr>
          <a:xfrm>
            <a:off x="152400" y="1435098"/>
            <a:ext cx="4292600" cy="2997201"/>
          </a:xfrm>
          <a:prstGeom prst="rect">
            <a:avLst/>
          </a:prstGeom>
        </p:spPr>
      </p:pic>
      <p:graphicFrame>
        <p:nvGraphicFramePr>
          <p:cNvPr id="8" name="Diagram 7"/>
          <p:cNvGraphicFramePr/>
          <p:nvPr>
            <p:extLst>
              <p:ext uri="{D42A27DB-BD31-4B8C-83A1-F6EECF244321}">
                <p14:modId xmlns:p14="http://schemas.microsoft.com/office/powerpoint/2010/main" val="3089299705"/>
              </p:ext>
            </p:extLst>
          </p:nvPr>
        </p:nvGraphicFramePr>
        <p:xfrm>
          <a:off x="2811985" y="3995539"/>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3055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175"/>
            <a:ext cx="6508377" cy="857250"/>
          </a:xfrm>
        </p:spPr>
        <p:txBody>
          <a:bodyPr/>
          <a:lstStyle/>
          <a:p>
            <a:pPr lvl="0"/>
            <a:r>
              <a:rPr lang="id-ID" sz="1800" i="1" dirty="0"/>
              <a:t>Menurut anda apakah </a:t>
            </a:r>
            <a:r>
              <a:rPr lang="id-ID" sz="1800" b="1" i="1" dirty="0" smtClean="0"/>
              <a:t>KPU/ Bawaslu</a:t>
            </a:r>
            <a:r>
              <a:rPr lang="id-ID" sz="1800" i="1" dirty="0" smtClean="0"/>
              <a:t> </a:t>
            </a:r>
            <a:r>
              <a:rPr lang="id-ID" sz="1800" i="1" dirty="0"/>
              <a:t>sudah mampu menyiapkan berbagai rangkaian peraturan pemilu secara </a:t>
            </a:r>
            <a:r>
              <a:rPr lang="id-ID" sz="1800" b="1" i="1" dirty="0"/>
              <a:t>tepat waktu</a:t>
            </a:r>
            <a:r>
              <a:rPr lang="id-ID" sz="1800" i="1" dirty="0"/>
              <a:t>? </a:t>
            </a:r>
            <a:endParaRPr lang="en-US" sz="1800" dirty="0"/>
          </a:p>
        </p:txBody>
      </p:sp>
      <p:pic>
        <p:nvPicPr>
          <p:cNvPr id="6" name="Picture 5"/>
          <p:cNvPicPr>
            <a:picLocks noChangeAspect="1"/>
          </p:cNvPicPr>
          <p:nvPr/>
        </p:nvPicPr>
        <p:blipFill>
          <a:blip r:embed="rId2"/>
          <a:stretch>
            <a:fillRect/>
          </a:stretch>
        </p:blipFill>
        <p:spPr>
          <a:xfrm>
            <a:off x="4279900" y="1397001"/>
            <a:ext cx="4724400" cy="3197224"/>
          </a:xfrm>
          <a:prstGeom prst="rect">
            <a:avLst/>
          </a:prstGeom>
        </p:spPr>
      </p:pic>
      <p:pic>
        <p:nvPicPr>
          <p:cNvPr id="8" name="Picture 7"/>
          <p:cNvPicPr>
            <a:picLocks noChangeAspect="1"/>
          </p:cNvPicPr>
          <p:nvPr/>
        </p:nvPicPr>
        <p:blipFill>
          <a:blip r:embed="rId3"/>
          <a:stretch>
            <a:fillRect/>
          </a:stretch>
        </p:blipFill>
        <p:spPr>
          <a:xfrm>
            <a:off x="139700" y="1397000"/>
            <a:ext cx="4140200" cy="3197224"/>
          </a:xfrm>
          <a:prstGeom prst="rect">
            <a:avLst/>
          </a:prstGeom>
        </p:spPr>
      </p:pic>
      <p:graphicFrame>
        <p:nvGraphicFramePr>
          <p:cNvPr id="9" name="Diagram 8"/>
          <p:cNvGraphicFramePr/>
          <p:nvPr>
            <p:extLst>
              <p:ext uri="{D42A27DB-BD31-4B8C-83A1-F6EECF244321}">
                <p14:modId xmlns:p14="http://schemas.microsoft.com/office/powerpoint/2010/main" val="1321190496"/>
              </p:ext>
            </p:extLst>
          </p:nvPr>
        </p:nvGraphicFramePr>
        <p:xfrm>
          <a:off x="2672285" y="4170163"/>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35136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396874"/>
            <a:ext cx="4038600" cy="1031875"/>
          </a:xfrm>
        </p:spPr>
        <p:txBody>
          <a:bodyPr/>
          <a:lstStyle/>
          <a:p>
            <a:pPr lvl="0"/>
            <a:r>
              <a:rPr lang="id-ID" sz="1800" i="1" dirty="0">
                <a:latin typeface="Cambria"/>
                <a:cs typeface="Cambria"/>
              </a:rPr>
              <a:t>Menurut anda apakah </a:t>
            </a:r>
            <a:r>
              <a:rPr lang="id-ID" sz="1800" b="1" i="1" dirty="0">
                <a:latin typeface="Cambria"/>
                <a:cs typeface="Cambria"/>
              </a:rPr>
              <a:t>regulasi teknis kampanye dan dana kampanye</a:t>
            </a:r>
            <a:r>
              <a:rPr lang="id-ID" sz="1800" i="1" dirty="0">
                <a:latin typeface="Cambria"/>
                <a:cs typeface="Cambria"/>
              </a:rPr>
              <a:t> yang dibuat </a:t>
            </a:r>
            <a:r>
              <a:rPr lang="id-ID" sz="1800" b="1" i="1" dirty="0">
                <a:latin typeface="Cambria"/>
                <a:cs typeface="Cambria"/>
              </a:rPr>
              <a:t>KPU</a:t>
            </a:r>
            <a:r>
              <a:rPr lang="id-ID" sz="1800" i="1" dirty="0">
                <a:latin typeface="Cambria"/>
                <a:cs typeface="Cambria"/>
              </a:rPr>
              <a:t> menimbulkan multitafsir dalam pengimplementasiannya</a:t>
            </a:r>
            <a:r>
              <a:rPr lang="id-ID" sz="1800" dirty="0">
                <a:latin typeface="Cambria"/>
                <a:cs typeface="Cambria"/>
              </a:rPr>
              <a:t>? </a:t>
            </a:r>
            <a:endParaRPr lang="en-US" sz="1800" dirty="0">
              <a:latin typeface="Cambria"/>
              <a:cs typeface="Cambria"/>
            </a:endParaRPr>
          </a:p>
        </p:txBody>
      </p:sp>
      <p:sp>
        <p:nvSpPr>
          <p:cNvPr id="6" name="Title 1"/>
          <p:cNvSpPr txBox="1">
            <a:spLocks/>
          </p:cNvSpPr>
          <p:nvPr/>
        </p:nvSpPr>
        <p:spPr>
          <a:xfrm>
            <a:off x="4648200" y="3889773"/>
            <a:ext cx="44069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lvl="0"/>
            <a:r>
              <a:rPr lang="id-ID" sz="1800" i="1" dirty="0">
                <a:latin typeface="Cambria"/>
                <a:cs typeface="Cambria"/>
              </a:rPr>
              <a:t>Menurut anda apakah </a:t>
            </a:r>
            <a:r>
              <a:rPr lang="id-ID" sz="1800" b="1" i="1" dirty="0">
                <a:latin typeface="Cambria"/>
                <a:cs typeface="Cambria"/>
              </a:rPr>
              <a:t>regulasi teknis verifikasi dan pencalonan peserta pemilu</a:t>
            </a:r>
            <a:r>
              <a:rPr lang="id-ID" sz="1800" i="1" dirty="0">
                <a:latin typeface="Cambria"/>
                <a:cs typeface="Cambria"/>
              </a:rPr>
              <a:t> yang dibuat </a:t>
            </a:r>
            <a:r>
              <a:rPr lang="id-ID" sz="1800" b="1" i="1" dirty="0">
                <a:latin typeface="Cambria"/>
                <a:cs typeface="Cambria"/>
              </a:rPr>
              <a:t>KPU</a:t>
            </a:r>
            <a:r>
              <a:rPr lang="id-ID" sz="1800" i="1" dirty="0">
                <a:latin typeface="Cambria"/>
                <a:cs typeface="Cambria"/>
              </a:rPr>
              <a:t> menimbulkan multitafsir </a:t>
            </a:r>
            <a:r>
              <a:rPr lang="id-ID" sz="1800" i="1" dirty="0" smtClean="0">
                <a:latin typeface="Cambria"/>
                <a:cs typeface="Cambria"/>
              </a:rPr>
              <a:t>dalam pengimplementasiannya</a:t>
            </a:r>
            <a:r>
              <a:rPr lang="id-ID" sz="1800" i="1" dirty="0">
                <a:latin typeface="Cambria"/>
                <a:cs typeface="Cambria"/>
              </a:rPr>
              <a:t>? </a:t>
            </a:r>
            <a:endParaRPr lang="en-US" sz="1800" dirty="0">
              <a:latin typeface="Cambria"/>
              <a:cs typeface="Cambria"/>
            </a:endParaRPr>
          </a:p>
        </p:txBody>
      </p:sp>
      <p:graphicFrame>
        <p:nvGraphicFramePr>
          <p:cNvPr id="7" name="Chart 6"/>
          <p:cNvGraphicFramePr>
            <a:graphicFrameLocks/>
          </p:cNvGraphicFramePr>
          <p:nvPr>
            <p:extLst>
              <p:ext uri="{D42A27DB-BD31-4B8C-83A1-F6EECF244321}">
                <p14:modId xmlns:p14="http://schemas.microsoft.com/office/powerpoint/2010/main" val="1711102459"/>
              </p:ext>
            </p:extLst>
          </p:nvPr>
        </p:nvGraphicFramePr>
        <p:xfrm>
          <a:off x="-88900" y="1826022"/>
          <a:ext cx="4737100" cy="29210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735710927"/>
              </p:ext>
            </p:extLst>
          </p:nvPr>
        </p:nvGraphicFramePr>
        <p:xfrm>
          <a:off x="4381500" y="876301"/>
          <a:ext cx="4572000" cy="3111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80124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1" y="603250"/>
            <a:ext cx="4165599" cy="857250"/>
          </a:xfrm>
        </p:spPr>
        <p:txBody>
          <a:bodyPr/>
          <a:lstStyle/>
          <a:p>
            <a:pPr lvl="0"/>
            <a:r>
              <a:rPr lang="id-ID" sz="1800" i="1" dirty="0">
                <a:latin typeface="Cambria"/>
                <a:cs typeface="Cambria"/>
              </a:rPr>
              <a:t>Menurut anda apakah </a:t>
            </a:r>
            <a:r>
              <a:rPr lang="id-ID" sz="1800" b="1" i="1" dirty="0">
                <a:latin typeface="Cambria"/>
                <a:cs typeface="Cambria"/>
              </a:rPr>
              <a:t>regulasi teknis penyusunan tahapan pemilu</a:t>
            </a:r>
            <a:r>
              <a:rPr lang="id-ID" sz="1800" i="1" dirty="0">
                <a:latin typeface="Cambria"/>
                <a:cs typeface="Cambria"/>
              </a:rPr>
              <a:t> yang dibuat </a:t>
            </a:r>
            <a:r>
              <a:rPr lang="id-ID" sz="1800" b="1" i="1" dirty="0">
                <a:latin typeface="Cambria"/>
                <a:cs typeface="Cambria"/>
              </a:rPr>
              <a:t>KPU</a:t>
            </a:r>
            <a:r>
              <a:rPr lang="id-ID" sz="1800" i="1" dirty="0">
                <a:latin typeface="Cambria"/>
                <a:cs typeface="Cambria"/>
              </a:rPr>
              <a:t> menimbulkan multitafsir dalam pengimplementasiannya</a:t>
            </a:r>
            <a:r>
              <a:rPr lang="id-ID" sz="1800" dirty="0">
                <a:latin typeface="Cambria"/>
                <a:cs typeface="Cambria"/>
              </a:rPr>
              <a:t>? </a:t>
            </a:r>
            <a:endParaRPr lang="en-US" sz="1800" dirty="0">
              <a:latin typeface="Cambria"/>
              <a:cs typeface="Cambria"/>
            </a:endParaRPr>
          </a:p>
        </p:txBody>
      </p:sp>
      <p:sp>
        <p:nvSpPr>
          <p:cNvPr id="6" name="Title 1"/>
          <p:cNvSpPr txBox="1">
            <a:spLocks/>
          </p:cNvSpPr>
          <p:nvPr/>
        </p:nvSpPr>
        <p:spPr>
          <a:xfrm>
            <a:off x="4292600" y="174625"/>
            <a:ext cx="4165599"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endParaRPr lang="en-US" sz="2000" dirty="0">
              <a:latin typeface="Cambria"/>
              <a:cs typeface="Cambria"/>
            </a:endParaRPr>
          </a:p>
        </p:txBody>
      </p:sp>
      <p:sp>
        <p:nvSpPr>
          <p:cNvPr id="8" name="Title 1"/>
          <p:cNvSpPr txBox="1">
            <a:spLocks/>
          </p:cNvSpPr>
          <p:nvPr/>
        </p:nvSpPr>
        <p:spPr>
          <a:xfrm>
            <a:off x="4483100" y="3848100"/>
            <a:ext cx="4165599"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lvl="0"/>
            <a:r>
              <a:rPr lang="id-ID" sz="1800" i="1" dirty="0">
                <a:latin typeface="Cambria"/>
                <a:cs typeface="Cambria"/>
              </a:rPr>
              <a:t>Menurut anda apakah </a:t>
            </a:r>
            <a:r>
              <a:rPr lang="id-ID" sz="1800" b="1" i="1" dirty="0">
                <a:latin typeface="Cambria"/>
                <a:cs typeface="Cambria"/>
              </a:rPr>
              <a:t>regulasi teknis pendaftaran pemilih</a:t>
            </a:r>
            <a:r>
              <a:rPr lang="id-ID" sz="1800" i="1" dirty="0">
                <a:latin typeface="Cambria"/>
                <a:cs typeface="Cambria"/>
              </a:rPr>
              <a:t> yang dibuat </a:t>
            </a:r>
            <a:r>
              <a:rPr lang="id-ID" sz="1800" b="1" i="1" dirty="0">
                <a:latin typeface="Cambria"/>
                <a:cs typeface="Cambria"/>
              </a:rPr>
              <a:t>KPU</a:t>
            </a:r>
            <a:r>
              <a:rPr lang="id-ID" sz="1800" i="1" dirty="0">
                <a:latin typeface="Cambria"/>
                <a:cs typeface="Cambria"/>
              </a:rPr>
              <a:t> menimbulkan multitafsir dalam pengimplementasiannya?</a:t>
            </a:r>
            <a:endParaRPr lang="en-US" sz="1800" dirty="0">
              <a:latin typeface="Cambria"/>
              <a:cs typeface="Cambria"/>
            </a:endParaRPr>
          </a:p>
        </p:txBody>
      </p:sp>
      <p:graphicFrame>
        <p:nvGraphicFramePr>
          <p:cNvPr id="7" name="Chart 6"/>
          <p:cNvGraphicFramePr>
            <a:graphicFrameLocks/>
          </p:cNvGraphicFramePr>
          <p:nvPr>
            <p:extLst>
              <p:ext uri="{D42A27DB-BD31-4B8C-83A1-F6EECF244321}">
                <p14:modId xmlns:p14="http://schemas.microsoft.com/office/powerpoint/2010/main" val="2998209670"/>
              </p:ext>
            </p:extLst>
          </p:nvPr>
        </p:nvGraphicFramePr>
        <p:xfrm>
          <a:off x="-88900" y="196215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468044828"/>
              </p:ext>
            </p:extLst>
          </p:nvPr>
        </p:nvGraphicFramePr>
        <p:xfrm>
          <a:off x="4076699" y="81915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522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399" y="685800"/>
            <a:ext cx="3289301" cy="857250"/>
          </a:xfrm>
        </p:spPr>
        <p:txBody>
          <a:bodyPr/>
          <a:lstStyle/>
          <a:p>
            <a:pPr lvl="0"/>
            <a:r>
              <a:rPr lang="en-US" sz="1800" i="1" dirty="0" err="1">
                <a:latin typeface="Cambria"/>
                <a:cs typeface="Cambria"/>
              </a:rPr>
              <a:t>Menurut</a:t>
            </a:r>
            <a:r>
              <a:rPr lang="en-US" sz="1800" i="1" dirty="0">
                <a:latin typeface="Cambria"/>
                <a:cs typeface="Cambria"/>
              </a:rPr>
              <a:t> </a:t>
            </a:r>
            <a:r>
              <a:rPr lang="en-US" sz="1800" i="1" dirty="0" err="1">
                <a:latin typeface="Cambria"/>
                <a:cs typeface="Cambria"/>
              </a:rPr>
              <a:t>anda</a:t>
            </a:r>
            <a:r>
              <a:rPr lang="en-US" sz="1800" i="1" dirty="0">
                <a:latin typeface="Cambria"/>
                <a:cs typeface="Cambria"/>
              </a:rPr>
              <a:t> </a:t>
            </a:r>
            <a:r>
              <a:rPr lang="en-US" sz="1800" i="1" dirty="0" err="1">
                <a:latin typeface="Cambria"/>
                <a:cs typeface="Cambria"/>
              </a:rPr>
              <a:t>apakah</a:t>
            </a:r>
            <a:r>
              <a:rPr lang="en-US" sz="1800" i="1" dirty="0">
                <a:latin typeface="Cambria"/>
                <a:cs typeface="Cambria"/>
              </a:rPr>
              <a:t> </a:t>
            </a:r>
            <a:r>
              <a:rPr lang="en-US" sz="1800" b="1" i="1" dirty="0" err="1">
                <a:latin typeface="Cambria"/>
                <a:cs typeface="Cambria"/>
              </a:rPr>
              <a:t>regulasi</a:t>
            </a:r>
            <a:r>
              <a:rPr lang="en-US" sz="1800" b="1" i="1" dirty="0">
                <a:latin typeface="Cambria"/>
                <a:cs typeface="Cambria"/>
              </a:rPr>
              <a:t> </a:t>
            </a:r>
            <a:r>
              <a:rPr lang="en-US" sz="1800" b="1" i="1" dirty="0" err="1">
                <a:latin typeface="Cambria"/>
                <a:cs typeface="Cambria"/>
              </a:rPr>
              <a:t>teknis</a:t>
            </a:r>
            <a:r>
              <a:rPr lang="en-US" sz="1800" b="1" i="1" dirty="0">
                <a:latin typeface="Cambria"/>
                <a:cs typeface="Cambria"/>
              </a:rPr>
              <a:t> </a:t>
            </a:r>
            <a:r>
              <a:rPr lang="en-US" sz="1800" b="1" i="1" dirty="0" err="1">
                <a:latin typeface="Cambria"/>
                <a:cs typeface="Cambria"/>
              </a:rPr>
              <a:t>pengawasan</a:t>
            </a:r>
            <a:r>
              <a:rPr lang="en-US" sz="1800" b="1" i="1" dirty="0">
                <a:latin typeface="Cambria"/>
                <a:cs typeface="Cambria"/>
              </a:rPr>
              <a:t> </a:t>
            </a:r>
            <a:r>
              <a:rPr lang="en-US" sz="1800" b="1" i="1" dirty="0" err="1">
                <a:latin typeface="Cambria"/>
                <a:cs typeface="Cambria"/>
              </a:rPr>
              <a:t>tahapan</a:t>
            </a:r>
            <a:r>
              <a:rPr lang="en-US" sz="1800" i="1" dirty="0">
                <a:latin typeface="Cambria"/>
                <a:cs typeface="Cambria"/>
              </a:rPr>
              <a:t> yang </a:t>
            </a:r>
            <a:r>
              <a:rPr lang="en-US" sz="1800" i="1" dirty="0" err="1">
                <a:latin typeface="Cambria"/>
                <a:cs typeface="Cambria"/>
              </a:rPr>
              <a:t>dibuat</a:t>
            </a:r>
            <a:r>
              <a:rPr lang="en-US" sz="1800" i="1" dirty="0">
                <a:latin typeface="Cambria"/>
                <a:cs typeface="Cambria"/>
              </a:rPr>
              <a:t> </a:t>
            </a:r>
            <a:r>
              <a:rPr lang="en-US" sz="1800" b="1" i="1" dirty="0" err="1">
                <a:latin typeface="Cambria"/>
                <a:cs typeface="Cambria"/>
              </a:rPr>
              <a:t>Bawaslu</a:t>
            </a:r>
            <a:r>
              <a:rPr lang="en-US" sz="1800" i="1" dirty="0">
                <a:latin typeface="Cambria"/>
                <a:cs typeface="Cambria"/>
              </a:rPr>
              <a:t> </a:t>
            </a:r>
            <a:r>
              <a:rPr lang="en-US" sz="1800" i="1" dirty="0" err="1">
                <a:latin typeface="Cambria"/>
                <a:cs typeface="Cambria"/>
              </a:rPr>
              <a:t>menimbulkan</a:t>
            </a:r>
            <a:r>
              <a:rPr lang="en-US" sz="1800" i="1" dirty="0">
                <a:latin typeface="Cambria"/>
                <a:cs typeface="Cambria"/>
              </a:rPr>
              <a:t> </a:t>
            </a:r>
            <a:r>
              <a:rPr lang="en-US" sz="1800" i="1" dirty="0" err="1">
                <a:latin typeface="Cambria"/>
                <a:cs typeface="Cambria"/>
              </a:rPr>
              <a:t>multitafsir</a:t>
            </a:r>
            <a:r>
              <a:rPr lang="en-US" sz="1800" i="1" dirty="0">
                <a:latin typeface="Cambria"/>
                <a:cs typeface="Cambria"/>
              </a:rPr>
              <a:t> </a:t>
            </a:r>
            <a:r>
              <a:rPr lang="en-US" sz="1800" i="1" dirty="0" err="1">
                <a:latin typeface="Cambria"/>
                <a:cs typeface="Cambria"/>
              </a:rPr>
              <a:t>dalam</a:t>
            </a:r>
            <a:r>
              <a:rPr lang="en-US" sz="1800" i="1" dirty="0">
                <a:latin typeface="Cambria"/>
                <a:cs typeface="Cambria"/>
              </a:rPr>
              <a:t> </a:t>
            </a:r>
            <a:r>
              <a:rPr lang="en-US" sz="1800" i="1" dirty="0" err="1">
                <a:latin typeface="Cambria"/>
                <a:cs typeface="Cambria"/>
              </a:rPr>
              <a:t>pengimplementasiannya</a:t>
            </a:r>
            <a:r>
              <a:rPr lang="en-US" sz="1800" i="1" dirty="0">
                <a:latin typeface="Cambria"/>
                <a:cs typeface="Cambria"/>
              </a:rPr>
              <a:t>?</a:t>
            </a:r>
            <a:endParaRPr lang="en-US" sz="1800" dirty="0">
              <a:latin typeface="Cambria"/>
              <a:cs typeface="Cambria"/>
            </a:endParaRPr>
          </a:p>
        </p:txBody>
      </p:sp>
      <p:sp>
        <p:nvSpPr>
          <p:cNvPr id="5" name="Title 1"/>
          <p:cNvSpPr txBox="1">
            <a:spLocks/>
          </p:cNvSpPr>
          <p:nvPr/>
        </p:nvSpPr>
        <p:spPr>
          <a:xfrm>
            <a:off x="4457699" y="3990975"/>
            <a:ext cx="41783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lvl="0"/>
            <a:r>
              <a:rPr lang="id-ID" sz="1800" i="1" dirty="0">
                <a:latin typeface="Cambria"/>
                <a:cs typeface="Cambria"/>
              </a:rPr>
              <a:t>Menurut anda apakah </a:t>
            </a:r>
            <a:r>
              <a:rPr lang="id-ID" sz="1800" b="1" i="1" dirty="0">
                <a:latin typeface="Cambria"/>
                <a:cs typeface="Cambria"/>
              </a:rPr>
              <a:t>regulasi teknis penanganan pelanggaran peserta pemilu</a:t>
            </a:r>
            <a:r>
              <a:rPr lang="id-ID" sz="1800" i="1" dirty="0">
                <a:latin typeface="Cambria"/>
                <a:cs typeface="Cambria"/>
              </a:rPr>
              <a:t> yang dibuat </a:t>
            </a:r>
            <a:r>
              <a:rPr lang="id-ID" sz="1800" b="1" i="1" dirty="0">
                <a:latin typeface="Cambria"/>
                <a:cs typeface="Cambria"/>
              </a:rPr>
              <a:t>Bawaslu</a:t>
            </a:r>
            <a:r>
              <a:rPr lang="id-ID" sz="1800" i="1" dirty="0">
                <a:latin typeface="Cambria"/>
                <a:cs typeface="Cambria"/>
              </a:rPr>
              <a:t> menimbulkan multitafsir dalam pengimplementasiannya?</a:t>
            </a:r>
            <a:endParaRPr lang="en-US" sz="1800" dirty="0">
              <a:latin typeface="Cambria"/>
              <a:cs typeface="Cambria"/>
            </a:endParaRPr>
          </a:p>
        </p:txBody>
      </p:sp>
      <p:pic>
        <p:nvPicPr>
          <p:cNvPr id="6" name="Picture 5"/>
          <p:cNvPicPr>
            <a:picLocks noChangeAspect="1"/>
          </p:cNvPicPr>
          <p:nvPr/>
        </p:nvPicPr>
        <p:blipFill>
          <a:blip r:embed="rId2"/>
          <a:stretch>
            <a:fillRect/>
          </a:stretch>
        </p:blipFill>
        <p:spPr>
          <a:xfrm>
            <a:off x="4318000" y="177800"/>
            <a:ext cx="4317999" cy="3143249"/>
          </a:xfrm>
          <a:prstGeom prst="rect">
            <a:avLst/>
          </a:prstGeom>
        </p:spPr>
      </p:pic>
      <p:pic>
        <p:nvPicPr>
          <p:cNvPr id="8" name="Picture 7"/>
          <p:cNvPicPr>
            <a:picLocks noChangeAspect="1"/>
          </p:cNvPicPr>
          <p:nvPr/>
        </p:nvPicPr>
        <p:blipFill>
          <a:blip r:embed="rId3"/>
          <a:stretch>
            <a:fillRect/>
          </a:stretch>
        </p:blipFill>
        <p:spPr>
          <a:xfrm>
            <a:off x="101600" y="1752599"/>
            <a:ext cx="4216400" cy="2984499"/>
          </a:xfrm>
          <a:prstGeom prst="rect">
            <a:avLst/>
          </a:prstGeom>
        </p:spPr>
      </p:pic>
    </p:spTree>
    <p:extLst>
      <p:ext uri="{BB962C8B-B14F-4D97-AF65-F5344CB8AC3E}">
        <p14:creationId xmlns:p14="http://schemas.microsoft.com/office/powerpoint/2010/main" val="422636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6184901" cy="857250"/>
          </a:xfrm>
        </p:spPr>
        <p:txBody>
          <a:bodyPr/>
          <a:lstStyle/>
          <a:p>
            <a:pPr lvl="0"/>
            <a:r>
              <a:rPr lang="en-US" sz="1800" i="1" dirty="0" err="1">
                <a:latin typeface="Cambria"/>
                <a:cs typeface="Cambria"/>
              </a:rPr>
              <a:t>Menurut</a:t>
            </a:r>
            <a:r>
              <a:rPr lang="en-US" sz="1800" i="1" dirty="0">
                <a:latin typeface="Cambria"/>
                <a:cs typeface="Cambria"/>
              </a:rPr>
              <a:t> </a:t>
            </a:r>
            <a:r>
              <a:rPr lang="en-US" sz="1800" i="1" dirty="0" err="1">
                <a:latin typeface="Cambria"/>
                <a:cs typeface="Cambria"/>
              </a:rPr>
              <a:t>anda</a:t>
            </a:r>
            <a:r>
              <a:rPr lang="en-US" sz="1800" i="1" dirty="0">
                <a:latin typeface="Cambria"/>
                <a:cs typeface="Cambria"/>
              </a:rPr>
              <a:t> </a:t>
            </a:r>
            <a:r>
              <a:rPr lang="en-US" sz="1800" i="1" dirty="0" err="1">
                <a:latin typeface="Cambria"/>
                <a:cs typeface="Cambria"/>
              </a:rPr>
              <a:t>apakah</a:t>
            </a:r>
            <a:r>
              <a:rPr lang="en-US" sz="1800" i="1" dirty="0">
                <a:latin typeface="Cambria"/>
                <a:cs typeface="Cambria"/>
              </a:rPr>
              <a:t> </a:t>
            </a:r>
            <a:r>
              <a:rPr lang="en-US" sz="1800" b="1" i="1" dirty="0" err="1">
                <a:latin typeface="Cambria"/>
                <a:cs typeface="Cambria"/>
              </a:rPr>
              <a:t>regulasi</a:t>
            </a:r>
            <a:r>
              <a:rPr lang="en-US" sz="1800" b="1" i="1" dirty="0">
                <a:latin typeface="Cambria"/>
                <a:cs typeface="Cambria"/>
              </a:rPr>
              <a:t> </a:t>
            </a:r>
            <a:r>
              <a:rPr lang="en-US" sz="1800" b="1" i="1" dirty="0" err="1">
                <a:latin typeface="Cambria"/>
                <a:cs typeface="Cambria"/>
              </a:rPr>
              <a:t>teknis</a:t>
            </a:r>
            <a:r>
              <a:rPr lang="en-US" sz="1800" b="1" i="1" dirty="0">
                <a:latin typeface="Cambria"/>
                <a:cs typeface="Cambria"/>
              </a:rPr>
              <a:t> </a:t>
            </a:r>
            <a:r>
              <a:rPr lang="en-US" sz="1800" b="1" i="1" dirty="0" err="1">
                <a:latin typeface="Cambria"/>
                <a:cs typeface="Cambria"/>
              </a:rPr>
              <a:t>penyelesaian</a:t>
            </a:r>
            <a:r>
              <a:rPr lang="en-US" sz="1800" b="1" i="1" dirty="0">
                <a:latin typeface="Cambria"/>
                <a:cs typeface="Cambria"/>
              </a:rPr>
              <a:t> </a:t>
            </a:r>
            <a:r>
              <a:rPr lang="en-US" sz="1800" b="1" i="1" dirty="0" err="1">
                <a:latin typeface="Cambria"/>
                <a:cs typeface="Cambria"/>
              </a:rPr>
              <a:t>sengketa</a:t>
            </a:r>
            <a:r>
              <a:rPr lang="en-US" sz="1800" b="1" i="1" dirty="0">
                <a:latin typeface="Cambria"/>
                <a:cs typeface="Cambria"/>
              </a:rPr>
              <a:t> </a:t>
            </a:r>
            <a:r>
              <a:rPr lang="en-US" sz="1800" b="1" i="1" dirty="0" err="1">
                <a:latin typeface="Cambria"/>
                <a:cs typeface="Cambria"/>
              </a:rPr>
              <a:t>pemilu</a:t>
            </a:r>
            <a:r>
              <a:rPr lang="en-US" sz="1800" b="1" i="1" dirty="0">
                <a:latin typeface="Cambria"/>
                <a:cs typeface="Cambria"/>
              </a:rPr>
              <a:t> </a:t>
            </a:r>
            <a:r>
              <a:rPr lang="en-US" sz="1800" i="1" dirty="0">
                <a:latin typeface="Cambria"/>
                <a:cs typeface="Cambria"/>
              </a:rPr>
              <a:t>yang </a:t>
            </a:r>
            <a:r>
              <a:rPr lang="en-US" sz="1800" i="1" dirty="0" err="1">
                <a:latin typeface="Cambria"/>
                <a:cs typeface="Cambria"/>
              </a:rPr>
              <a:t>dibuat</a:t>
            </a:r>
            <a:r>
              <a:rPr lang="en-US" sz="1800" i="1" dirty="0">
                <a:latin typeface="Cambria"/>
                <a:cs typeface="Cambria"/>
              </a:rPr>
              <a:t> </a:t>
            </a:r>
            <a:r>
              <a:rPr lang="en-US" sz="1800" b="1" i="1" dirty="0" err="1">
                <a:latin typeface="Cambria"/>
                <a:cs typeface="Cambria"/>
              </a:rPr>
              <a:t>Bawaslu</a:t>
            </a:r>
            <a:r>
              <a:rPr lang="en-US" sz="1800" i="1" dirty="0">
                <a:latin typeface="Cambria"/>
                <a:cs typeface="Cambria"/>
              </a:rPr>
              <a:t> </a:t>
            </a:r>
            <a:r>
              <a:rPr lang="en-US" sz="1800" i="1" dirty="0" err="1">
                <a:latin typeface="Cambria"/>
                <a:cs typeface="Cambria"/>
              </a:rPr>
              <a:t>menimbulkan</a:t>
            </a:r>
            <a:r>
              <a:rPr lang="en-US" sz="1800" i="1" dirty="0">
                <a:latin typeface="Cambria"/>
                <a:cs typeface="Cambria"/>
              </a:rPr>
              <a:t> </a:t>
            </a:r>
            <a:r>
              <a:rPr lang="en-US" sz="1800" i="1" dirty="0" err="1">
                <a:latin typeface="Cambria"/>
                <a:cs typeface="Cambria"/>
              </a:rPr>
              <a:t>multitafsir</a:t>
            </a:r>
            <a:r>
              <a:rPr lang="en-US" sz="1800" i="1" dirty="0">
                <a:latin typeface="Cambria"/>
                <a:cs typeface="Cambria"/>
              </a:rPr>
              <a:t> </a:t>
            </a:r>
            <a:r>
              <a:rPr lang="en-US" sz="1800" i="1" dirty="0" err="1">
                <a:latin typeface="Cambria"/>
                <a:cs typeface="Cambria"/>
              </a:rPr>
              <a:t>dalam</a:t>
            </a:r>
            <a:r>
              <a:rPr lang="en-US" sz="1800" i="1" dirty="0">
                <a:latin typeface="Cambria"/>
                <a:cs typeface="Cambria"/>
              </a:rPr>
              <a:t> </a:t>
            </a:r>
            <a:r>
              <a:rPr lang="en-US" sz="1800" i="1" dirty="0" err="1">
                <a:latin typeface="Cambria"/>
                <a:cs typeface="Cambria"/>
              </a:rPr>
              <a:t>pengimplementasiannya</a:t>
            </a:r>
            <a:r>
              <a:rPr lang="en-US" sz="1800" i="1" dirty="0">
                <a:latin typeface="Cambria"/>
                <a:cs typeface="Cambria"/>
              </a:rPr>
              <a:t>?</a:t>
            </a:r>
            <a:endParaRPr lang="en-US" sz="1800" dirty="0">
              <a:latin typeface="Cambria"/>
              <a:cs typeface="Cambria"/>
            </a:endParaRPr>
          </a:p>
        </p:txBody>
      </p:sp>
      <p:pic>
        <p:nvPicPr>
          <p:cNvPr id="6" name="Picture 5"/>
          <p:cNvPicPr>
            <a:picLocks noChangeAspect="1"/>
          </p:cNvPicPr>
          <p:nvPr/>
        </p:nvPicPr>
        <p:blipFill>
          <a:blip r:embed="rId2"/>
          <a:stretch>
            <a:fillRect/>
          </a:stretch>
        </p:blipFill>
        <p:spPr>
          <a:xfrm>
            <a:off x="1471512" y="1455012"/>
            <a:ext cx="5537200" cy="3310458"/>
          </a:xfrm>
          <a:prstGeom prst="rect">
            <a:avLst/>
          </a:prstGeom>
        </p:spPr>
      </p:pic>
    </p:spTree>
    <p:extLst>
      <p:ext uri="{BB962C8B-B14F-4D97-AF65-F5344CB8AC3E}">
        <p14:creationId xmlns:p14="http://schemas.microsoft.com/office/powerpoint/2010/main" val="876238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1761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175"/>
            <a:ext cx="6508377" cy="857250"/>
          </a:xfrm>
        </p:spPr>
        <p:txBody>
          <a:bodyPr/>
          <a:lstStyle/>
          <a:p>
            <a:r>
              <a:rPr lang="en-US" dirty="0" err="1" smtClean="0"/>
              <a:t>Latar</a:t>
            </a:r>
            <a:r>
              <a:rPr lang="en-US" dirty="0" smtClean="0"/>
              <a:t> </a:t>
            </a:r>
            <a:r>
              <a:rPr lang="en-US" dirty="0" err="1" smtClean="0"/>
              <a:t>Belakang</a:t>
            </a:r>
            <a:endParaRPr lang="en-US" dirty="0"/>
          </a:p>
        </p:txBody>
      </p:sp>
      <p:sp>
        <p:nvSpPr>
          <p:cNvPr id="3" name="Content Placeholder 2"/>
          <p:cNvSpPr>
            <a:spLocks noGrp="1"/>
          </p:cNvSpPr>
          <p:nvPr>
            <p:ph idx="1"/>
          </p:nvPr>
        </p:nvSpPr>
        <p:spPr>
          <a:xfrm>
            <a:off x="457199" y="1335379"/>
            <a:ext cx="6508377" cy="3259244"/>
          </a:xfrm>
        </p:spPr>
        <p:txBody>
          <a:bodyPr>
            <a:normAutofit fontScale="77500" lnSpcReduction="20000"/>
          </a:bodyPr>
          <a:lstStyle/>
          <a:p>
            <a:r>
              <a:rPr lang="en-US" dirty="0" err="1" smtClean="0"/>
              <a:t>Pemilu</a:t>
            </a:r>
            <a:r>
              <a:rPr lang="en-US" dirty="0" smtClean="0"/>
              <a:t> </a:t>
            </a:r>
            <a:r>
              <a:rPr lang="en-US" dirty="0" err="1" smtClean="0"/>
              <a:t>adalah</a:t>
            </a:r>
            <a:r>
              <a:rPr lang="en-US" dirty="0" smtClean="0"/>
              <a:t> momentum </a:t>
            </a:r>
            <a:r>
              <a:rPr lang="en-US" dirty="0" err="1" smtClean="0"/>
              <a:t>penting</a:t>
            </a:r>
            <a:r>
              <a:rPr lang="en-US" dirty="0" smtClean="0"/>
              <a:t> yang </a:t>
            </a:r>
            <a:r>
              <a:rPr lang="en-US" dirty="0" err="1" smtClean="0"/>
              <a:t>perlu</a:t>
            </a:r>
            <a:r>
              <a:rPr lang="en-US" dirty="0" smtClean="0"/>
              <a:t> </a:t>
            </a:r>
            <a:r>
              <a:rPr lang="en-US" dirty="0" err="1" smtClean="0"/>
              <a:t>dijaga</a:t>
            </a:r>
            <a:r>
              <a:rPr lang="en-US" dirty="0" smtClean="0"/>
              <a:t> </a:t>
            </a:r>
            <a:r>
              <a:rPr lang="en-US" dirty="0" err="1" smtClean="0"/>
              <a:t>integritas</a:t>
            </a:r>
            <a:r>
              <a:rPr lang="en-US" dirty="0" smtClean="0"/>
              <a:t> </a:t>
            </a:r>
            <a:r>
              <a:rPr lang="en-US" dirty="0" err="1" smtClean="0"/>
              <a:t>pelaksanaannya</a:t>
            </a:r>
            <a:r>
              <a:rPr lang="en-US" dirty="0" smtClean="0"/>
              <a:t>. </a:t>
            </a:r>
            <a:r>
              <a:rPr lang="en-US" dirty="0" err="1" smtClean="0"/>
              <a:t>Kualitas</a:t>
            </a:r>
            <a:r>
              <a:rPr lang="en-US" dirty="0" smtClean="0"/>
              <a:t> </a:t>
            </a:r>
            <a:r>
              <a:rPr lang="en-US" dirty="0" err="1" smtClean="0"/>
              <a:t>penyelenggaraan</a:t>
            </a:r>
            <a:r>
              <a:rPr lang="en-US" dirty="0" smtClean="0"/>
              <a:t> </a:t>
            </a:r>
            <a:r>
              <a:rPr lang="en-US" dirty="0" err="1" smtClean="0"/>
              <a:t>pemilu</a:t>
            </a:r>
            <a:r>
              <a:rPr lang="en-US" dirty="0" smtClean="0"/>
              <a:t> </a:t>
            </a:r>
            <a:r>
              <a:rPr lang="en-US" dirty="0" err="1" smtClean="0"/>
              <a:t>berjalan</a:t>
            </a:r>
            <a:r>
              <a:rPr lang="en-US" dirty="0" smtClean="0"/>
              <a:t> </a:t>
            </a:r>
            <a:r>
              <a:rPr lang="en-US" dirty="0" err="1" smtClean="0"/>
              <a:t>beriringan</a:t>
            </a:r>
            <a:r>
              <a:rPr lang="en-US" dirty="0" smtClean="0"/>
              <a:t> </a:t>
            </a:r>
            <a:r>
              <a:rPr lang="en-US" dirty="0" err="1" smtClean="0"/>
              <a:t>dengan</a:t>
            </a:r>
            <a:r>
              <a:rPr lang="en-US" dirty="0" smtClean="0"/>
              <a:t> </a:t>
            </a:r>
            <a:r>
              <a:rPr lang="en-US" dirty="0" err="1" smtClean="0"/>
              <a:t>kualitas</a:t>
            </a:r>
            <a:r>
              <a:rPr lang="en-US" dirty="0" smtClean="0"/>
              <a:t> </a:t>
            </a:r>
            <a:r>
              <a:rPr lang="en-US" dirty="0" err="1" smtClean="0"/>
              <a:t>penyelenggara</a:t>
            </a:r>
            <a:r>
              <a:rPr lang="en-US" dirty="0" smtClean="0"/>
              <a:t> </a:t>
            </a:r>
            <a:r>
              <a:rPr lang="en-US" dirty="0" err="1" smtClean="0"/>
              <a:t>pemilu</a:t>
            </a:r>
            <a:r>
              <a:rPr lang="en-US" dirty="0" smtClean="0"/>
              <a:t>.</a:t>
            </a:r>
          </a:p>
          <a:p>
            <a:r>
              <a:rPr lang="en-US" dirty="0" err="1" smtClean="0"/>
              <a:t>Saat</a:t>
            </a:r>
            <a:r>
              <a:rPr lang="en-US" dirty="0" smtClean="0"/>
              <a:t> </a:t>
            </a:r>
            <a:r>
              <a:rPr lang="en-US" dirty="0" err="1" smtClean="0"/>
              <a:t>ini</a:t>
            </a:r>
            <a:r>
              <a:rPr lang="en-US" dirty="0" smtClean="0"/>
              <a:t> </a:t>
            </a:r>
            <a:r>
              <a:rPr lang="en-US" dirty="0" err="1" smtClean="0"/>
              <a:t>tengah</a:t>
            </a:r>
            <a:r>
              <a:rPr lang="en-US" dirty="0" smtClean="0"/>
              <a:t> </a:t>
            </a:r>
            <a:r>
              <a:rPr lang="en-US" dirty="0" err="1" smtClean="0"/>
              <a:t>dilakukan</a:t>
            </a:r>
            <a:r>
              <a:rPr lang="en-US" dirty="0" smtClean="0"/>
              <a:t> </a:t>
            </a:r>
            <a:r>
              <a:rPr lang="en-US" dirty="0" err="1" smtClean="0"/>
              <a:t>seleksi</a:t>
            </a:r>
            <a:r>
              <a:rPr lang="en-US" dirty="0" smtClean="0"/>
              <a:t> </a:t>
            </a:r>
            <a:r>
              <a:rPr lang="en-US" dirty="0" err="1" smtClean="0"/>
              <a:t>anggota</a:t>
            </a:r>
            <a:r>
              <a:rPr lang="en-US" dirty="0" smtClean="0"/>
              <a:t> </a:t>
            </a:r>
            <a:r>
              <a:rPr lang="en-US" dirty="0" err="1" smtClean="0"/>
              <a:t>komisioner</a:t>
            </a:r>
            <a:r>
              <a:rPr lang="en-US" dirty="0" smtClean="0"/>
              <a:t> KPU </a:t>
            </a:r>
            <a:r>
              <a:rPr lang="en-US" dirty="0" err="1" smtClean="0"/>
              <a:t>dan</a:t>
            </a:r>
            <a:r>
              <a:rPr lang="en-US" dirty="0" smtClean="0"/>
              <a:t> </a:t>
            </a:r>
            <a:r>
              <a:rPr lang="en-US" dirty="0" err="1" smtClean="0"/>
              <a:t>Bawaslu</a:t>
            </a:r>
            <a:r>
              <a:rPr lang="en-US" dirty="0" smtClean="0"/>
              <a:t> </a:t>
            </a:r>
            <a:r>
              <a:rPr lang="en-US" dirty="0" err="1" smtClean="0"/>
              <a:t>baru</a:t>
            </a:r>
            <a:r>
              <a:rPr lang="en-US" dirty="0"/>
              <a:t> </a:t>
            </a:r>
            <a:r>
              <a:rPr lang="en-US" dirty="0" err="1" smtClean="0"/>
              <a:t>sehingga</a:t>
            </a:r>
            <a:r>
              <a:rPr lang="en-US" dirty="0" smtClean="0"/>
              <a:t> </a:t>
            </a:r>
            <a:r>
              <a:rPr lang="en-US" dirty="0" err="1" smtClean="0"/>
              <a:t>perlu</a:t>
            </a:r>
            <a:r>
              <a:rPr lang="en-US" dirty="0" smtClean="0"/>
              <a:t> </a:t>
            </a:r>
            <a:r>
              <a:rPr lang="en-US" dirty="0" err="1" smtClean="0"/>
              <a:t>dilakukan</a:t>
            </a:r>
            <a:r>
              <a:rPr lang="en-US" dirty="0" smtClean="0"/>
              <a:t> </a:t>
            </a:r>
            <a:r>
              <a:rPr lang="en-US" dirty="0" err="1" smtClean="0"/>
              <a:t>evaluasi</a:t>
            </a:r>
            <a:r>
              <a:rPr lang="en-US" dirty="0" smtClean="0"/>
              <a:t> </a:t>
            </a:r>
            <a:r>
              <a:rPr lang="en-US" dirty="0" err="1" smtClean="0"/>
              <a:t>terhadap</a:t>
            </a:r>
            <a:r>
              <a:rPr lang="en-US" dirty="0" smtClean="0"/>
              <a:t> </a:t>
            </a:r>
            <a:r>
              <a:rPr lang="en-US" dirty="0" err="1" smtClean="0"/>
              <a:t>kinerja</a:t>
            </a:r>
            <a:r>
              <a:rPr lang="en-US" dirty="0" smtClean="0"/>
              <a:t> KPU </a:t>
            </a:r>
            <a:r>
              <a:rPr lang="en-US" dirty="0" err="1" smtClean="0"/>
              <a:t>dan</a:t>
            </a:r>
            <a:r>
              <a:rPr lang="en-US" dirty="0" smtClean="0"/>
              <a:t> </a:t>
            </a:r>
            <a:r>
              <a:rPr lang="en-US" dirty="0" err="1" smtClean="0"/>
              <a:t>Bawaslu</a:t>
            </a:r>
            <a:r>
              <a:rPr lang="en-US" dirty="0" smtClean="0"/>
              <a:t> </a:t>
            </a:r>
            <a:r>
              <a:rPr lang="en-US" dirty="0" err="1" smtClean="0"/>
              <a:t>saat</a:t>
            </a:r>
            <a:r>
              <a:rPr lang="en-US" dirty="0" smtClean="0"/>
              <a:t> </a:t>
            </a:r>
            <a:r>
              <a:rPr lang="en-US" dirty="0" err="1" smtClean="0"/>
              <a:t>ini</a:t>
            </a:r>
            <a:r>
              <a:rPr lang="en-US" dirty="0" smtClean="0"/>
              <a:t> </a:t>
            </a:r>
            <a:r>
              <a:rPr lang="en-US" dirty="0" err="1" smtClean="0"/>
              <a:t>untuk</a:t>
            </a:r>
            <a:r>
              <a:rPr lang="en-US" dirty="0" smtClean="0"/>
              <a:t> </a:t>
            </a:r>
            <a:r>
              <a:rPr lang="en-US" dirty="0" err="1" smtClean="0"/>
              <a:t>mendapatkan</a:t>
            </a:r>
            <a:r>
              <a:rPr lang="en-US" dirty="0" smtClean="0"/>
              <a:t> </a:t>
            </a:r>
            <a:r>
              <a:rPr lang="en-US" dirty="0" err="1" smtClean="0"/>
              <a:t>pembelajaran</a:t>
            </a:r>
            <a:r>
              <a:rPr lang="en-US" dirty="0" smtClean="0"/>
              <a:t> </a:t>
            </a:r>
            <a:r>
              <a:rPr lang="en-US" dirty="0" err="1" smtClean="0"/>
              <a:t>mengenai</a:t>
            </a:r>
            <a:r>
              <a:rPr lang="en-US" dirty="0" smtClean="0"/>
              <a:t> </a:t>
            </a:r>
            <a:r>
              <a:rPr lang="en-US" dirty="0" err="1" smtClean="0"/>
              <a:t>apa</a:t>
            </a:r>
            <a:r>
              <a:rPr lang="en-US" dirty="0" smtClean="0"/>
              <a:t> yang </a:t>
            </a:r>
            <a:r>
              <a:rPr lang="en-US" dirty="0" err="1" smtClean="0"/>
              <a:t>perlu</a:t>
            </a:r>
            <a:r>
              <a:rPr lang="en-US" dirty="0" smtClean="0"/>
              <a:t> </a:t>
            </a:r>
            <a:r>
              <a:rPr lang="en-US" dirty="0" err="1" smtClean="0"/>
              <a:t>dipertahankan</a:t>
            </a:r>
            <a:r>
              <a:rPr lang="en-US" dirty="0" smtClean="0"/>
              <a:t>, </a:t>
            </a:r>
            <a:r>
              <a:rPr lang="en-US" dirty="0" err="1" smtClean="0"/>
              <a:t>ditingkatkan</a:t>
            </a:r>
            <a:r>
              <a:rPr lang="en-US" dirty="0" smtClean="0"/>
              <a:t>, </a:t>
            </a:r>
            <a:r>
              <a:rPr lang="en-US" dirty="0" err="1" smtClean="0"/>
              <a:t>dan</a:t>
            </a:r>
            <a:r>
              <a:rPr lang="en-US" dirty="0" smtClean="0"/>
              <a:t> </a:t>
            </a:r>
            <a:r>
              <a:rPr lang="en-US" dirty="0" err="1" smtClean="0"/>
              <a:t>diperbaiki</a:t>
            </a:r>
            <a:r>
              <a:rPr lang="en-US" dirty="0" smtClean="0"/>
              <a:t>.</a:t>
            </a:r>
          </a:p>
          <a:p>
            <a:r>
              <a:rPr lang="en-US" dirty="0" smtClean="0"/>
              <a:t>Survey </a:t>
            </a:r>
            <a:r>
              <a:rPr lang="en-US" dirty="0" err="1" smtClean="0"/>
              <a:t>ini</a:t>
            </a:r>
            <a:r>
              <a:rPr lang="en-US" dirty="0" smtClean="0"/>
              <a:t> </a:t>
            </a:r>
            <a:r>
              <a:rPr lang="en-US" dirty="0" err="1" smtClean="0"/>
              <a:t>dilakukan</a:t>
            </a:r>
            <a:r>
              <a:rPr lang="en-US" dirty="0" smtClean="0"/>
              <a:t> </a:t>
            </a:r>
            <a:r>
              <a:rPr lang="en-US" dirty="0" err="1" smtClean="0"/>
              <a:t>untuk</a:t>
            </a:r>
            <a:r>
              <a:rPr lang="en-US" dirty="0" smtClean="0"/>
              <a:t> </a:t>
            </a:r>
            <a:r>
              <a:rPr lang="en-US" dirty="0" err="1" smtClean="0"/>
              <a:t>mendapatkan</a:t>
            </a:r>
            <a:r>
              <a:rPr lang="en-US" dirty="0" smtClean="0"/>
              <a:t> </a:t>
            </a:r>
            <a:r>
              <a:rPr lang="en-US" dirty="0" err="1" smtClean="0"/>
              <a:t>pembelajaran</a:t>
            </a:r>
            <a:r>
              <a:rPr lang="en-US" dirty="0" smtClean="0"/>
              <a:t> </a:t>
            </a:r>
            <a:r>
              <a:rPr lang="en-US" dirty="0" err="1" smtClean="0"/>
              <a:t>tersebut</a:t>
            </a:r>
            <a:r>
              <a:rPr lang="en-US" dirty="0" smtClean="0"/>
              <a:t> </a:t>
            </a:r>
            <a:r>
              <a:rPr lang="en-US" dirty="0" err="1" smtClean="0"/>
              <a:t>dan</a:t>
            </a:r>
            <a:r>
              <a:rPr lang="en-US" dirty="0" smtClean="0"/>
              <a:t> </a:t>
            </a:r>
            <a:r>
              <a:rPr lang="en-US" dirty="0" err="1" smtClean="0"/>
              <a:t>sebagai</a:t>
            </a:r>
            <a:r>
              <a:rPr lang="en-US" dirty="0" smtClean="0"/>
              <a:t> </a:t>
            </a:r>
            <a:r>
              <a:rPr lang="en-US" dirty="0" err="1" smtClean="0"/>
              <a:t>bahan</a:t>
            </a:r>
            <a:r>
              <a:rPr lang="en-US" dirty="0" smtClean="0"/>
              <a:t> </a:t>
            </a:r>
            <a:r>
              <a:rPr lang="en-US" dirty="0" err="1" smtClean="0"/>
              <a:t>masukan</a:t>
            </a:r>
            <a:r>
              <a:rPr lang="en-US" dirty="0" smtClean="0"/>
              <a:t> </a:t>
            </a:r>
            <a:r>
              <a:rPr lang="en-US" dirty="0" err="1" smtClean="0"/>
              <a:t>kepada</a:t>
            </a:r>
            <a:r>
              <a:rPr lang="en-US" dirty="0" smtClean="0"/>
              <a:t> </a:t>
            </a:r>
            <a:r>
              <a:rPr lang="en-US" dirty="0" err="1" smtClean="0"/>
              <a:t>tim</a:t>
            </a:r>
            <a:r>
              <a:rPr lang="en-US" dirty="0" smtClean="0"/>
              <a:t> </a:t>
            </a:r>
            <a:r>
              <a:rPr lang="en-US" dirty="0" err="1" smtClean="0"/>
              <a:t>seleksi</a:t>
            </a:r>
            <a:r>
              <a:rPr lang="en-US" dirty="0" smtClean="0"/>
              <a:t> KPU </a:t>
            </a:r>
            <a:r>
              <a:rPr lang="en-US" dirty="0" err="1" smtClean="0"/>
              <a:t>dan</a:t>
            </a:r>
            <a:r>
              <a:rPr lang="en-US" dirty="0" smtClean="0"/>
              <a:t> </a:t>
            </a:r>
            <a:r>
              <a:rPr lang="en-US" dirty="0" err="1" smtClean="0"/>
              <a:t>Bawaslu</a:t>
            </a:r>
            <a:r>
              <a:rPr lang="en-US" dirty="0" smtClean="0"/>
              <a:t> </a:t>
            </a:r>
            <a:r>
              <a:rPr lang="en-US" dirty="0" err="1" smtClean="0"/>
              <a:t>dalam</a:t>
            </a:r>
            <a:r>
              <a:rPr lang="en-US" dirty="0" smtClean="0"/>
              <a:t> </a:t>
            </a:r>
            <a:r>
              <a:rPr lang="en-US" dirty="0" err="1" smtClean="0"/>
              <a:t>memilih</a:t>
            </a:r>
            <a:r>
              <a:rPr lang="en-US" dirty="0" smtClean="0"/>
              <a:t> </a:t>
            </a:r>
            <a:r>
              <a:rPr lang="en-US" dirty="0" err="1" smtClean="0"/>
              <a:t>calon</a:t>
            </a:r>
            <a:r>
              <a:rPr lang="en-US" dirty="0" smtClean="0"/>
              <a:t> </a:t>
            </a:r>
            <a:r>
              <a:rPr lang="en-US" dirty="0" err="1" smtClean="0"/>
              <a:t>komisioner</a:t>
            </a:r>
            <a:r>
              <a:rPr lang="en-US" dirty="0" smtClean="0"/>
              <a:t> </a:t>
            </a:r>
            <a:r>
              <a:rPr lang="en-US" dirty="0" err="1" smtClean="0"/>
              <a:t>terbaik</a:t>
            </a:r>
            <a:r>
              <a:rPr lang="en-US" dirty="0" smtClean="0"/>
              <a:t>. </a:t>
            </a:r>
            <a:r>
              <a:rPr lang="en-US" dirty="0" err="1" smtClean="0"/>
              <a:t>Survei</a:t>
            </a:r>
            <a:r>
              <a:rPr lang="en-US" dirty="0" smtClean="0"/>
              <a:t> </a:t>
            </a:r>
            <a:r>
              <a:rPr lang="en-US" dirty="0" err="1" smtClean="0"/>
              <a:t>ini</a:t>
            </a:r>
            <a:r>
              <a:rPr lang="en-US" dirty="0" smtClean="0"/>
              <a:t> </a:t>
            </a:r>
            <a:r>
              <a:rPr lang="en-US" dirty="0" err="1" smtClean="0"/>
              <a:t>juga</a:t>
            </a:r>
            <a:r>
              <a:rPr lang="en-US" dirty="0" smtClean="0"/>
              <a:t> </a:t>
            </a:r>
            <a:r>
              <a:rPr lang="en-US" dirty="0" err="1" smtClean="0"/>
              <a:t>diharapkan</a:t>
            </a:r>
            <a:r>
              <a:rPr lang="en-US" dirty="0" smtClean="0"/>
              <a:t> </a:t>
            </a:r>
            <a:r>
              <a:rPr lang="en-US" dirty="0" err="1" smtClean="0"/>
              <a:t>dapat</a:t>
            </a:r>
            <a:r>
              <a:rPr lang="en-US" dirty="0" smtClean="0"/>
              <a:t> </a:t>
            </a:r>
            <a:r>
              <a:rPr lang="en-US" dirty="0" err="1" smtClean="0"/>
              <a:t>bermanfaat</a:t>
            </a:r>
            <a:r>
              <a:rPr lang="en-US" dirty="0" smtClean="0"/>
              <a:t> </a:t>
            </a:r>
            <a:r>
              <a:rPr lang="en-US" dirty="0" err="1" smtClean="0"/>
              <a:t>bagi</a:t>
            </a:r>
            <a:r>
              <a:rPr lang="en-US" dirty="0" smtClean="0"/>
              <a:t> </a:t>
            </a:r>
            <a:r>
              <a:rPr lang="en-US" dirty="0" err="1" smtClean="0"/>
              <a:t>anggota</a:t>
            </a:r>
            <a:r>
              <a:rPr lang="en-US" dirty="0" smtClean="0"/>
              <a:t> </a:t>
            </a:r>
            <a:r>
              <a:rPr lang="en-US" dirty="0" err="1" smtClean="0"/>
              <a:t>komisioner</a:t>
            </a:r>
            <a:r>
              <a:rPr lang="en-US" dirty="0" smtClean="0"/>
              <a:t> </a:t>
            </a:r>
            <a:r>
              <a:rPr lang="en-US" dirty="0" err="1" smtClean="0"/>
              <a:t>baru</a:t>
            </a:r>
            <a:r>
              <a:rPr lang="en-US" dirty="0" smtClean="0"/>
              <a:t> </a:t>
            </a:r>
            <a:r>
              <a:rPr lang="en-US" dirty="0" err="1" smtClean="0"/>
              <a:t>nantinya</a:t>
            </a:r>
            <a:r>
              <a:rPr lang="en-US" dirty="0" smtClean="0"/>
              <a:t>.</a:t>
            </a:r>
          </a:p>
          <a:p>
            <a:endParaRPr lang="en-US" dirty="0"/>
          </a:p>
        </p:txBody>
      </p:sp>
    </p:spTree>
    <p:extLst>
      <p:ext uri="{BB962C8B-B14F-4D97-AF65-F5344CB8AC3E}">
        <p14:creationId xmlns:p14="http://schemas.microsoft.com/office/powerpoint/2010/main" val="41380302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30400"/>
            <a:ext cx="6508377" cy="857250"/>
          </a:xfrm>
        </p:spPr>
        <p:txBody>
          <a:bodyPr/>
          <a:lstStyle/>
          <a:p>
            <a:r>
              <a:rPr lang="en-US" sz="2800" b="1" dirty="0" err="1" smtClean="0">
                <a:latin typeface="Cambria"/>
                <a:cs typeface="Cambria"/>
              </a:rPr>
              <a:t>Manajeman</a:t>
            </a:r>
            <a:r>
              <a:rPr lang="en-US" sz="2800" b="1" dirty="0" smtClean="0">
                <a:latin typeface="Cambria"/>
                <a:cs typeface="Cambria"/>
              </a:rPr>
              <a:t> Internal </a:t>
            </a:r>
            <a:r>
              <a:rPr lang="en-US" sz="2800" b="1" dirty="0" err="1" smtClean="0">
                <a:latin typeface="Cambria"/>
                <a:cs typeface="Cambria"/>
              </a:rPr>
              <a:t>Kelembagaan</a:t>
            </a:r>
            <a:endParaRPr lang="en-US" sz="2800" b="1" dirty="0">
              <a:latin typeface="Cambria"/>
              <a:cs typeface="Cambria"/>
            </a:endParaRPr>
          </a:p>
        </p:txBody>
      </p:sp>
    </p:spTree>
    <p:extLst>
      <p:ext uri="{BB962C8B-B14F-4D97-AF65-F5344CB8AC3E}">
        <p14:creationId xmlns:p14="http://schemas.microsoft.com/office/powerpoint/2010/main" val="2670877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2575"/>
            <a:ext cx="6629401" cy="857250"/>
          </a:xfrm>
        </p:spPr>
        <p:txBody>
          <a:bodyPr/>
          <a:lstStyle/>
          <a:p>
            <a:pPr lvl="0"/>
            <a:r>
              <a:rPr lang="id-ID" sz="1800" i="1" dirty="0">
                <a:latin typeface="Cambria"/>
                <a:cs typeface="Cambria"/>
              </a:rPr>
              <a:t>Menurut anda sudahkah terjalin hubungan konstruktif antara anggota </a:t>
            </a:r>
            <a:r>
              <a:rPr lang="id-ID" sz="1800" b="1" i="1" dirty="0" smtClean="0">
                <a:latin typeface="Cambria"/>
                <a:cs typeface="Cambria"/>
              </a:rPr>
              <a:t>KPU/ Bawaslu</a:t>
            </a:r>
            <a:r>
              <a:rPr lang="id-ID" sz="1800" i="1" dirty="0" smtClean="0">
                <a:latin typeface="Cambria"/>
                <a:cs typeface="Cambria"/>
              </a:rPr>
              <a:t> </a:t>
            </a:r>
            <a:r>
              <a:rPr lang="id-ID" sz="1800" i="1" dirty="0">
                <a:latin typeface="Cambria"/>
                <a:cs typeface="Cambria"/>
              </a:rPr>
              <a:t>dan </a:t>
            </a:r>
            <a:r>
              <a:rPr lang="id-ID" sz="1800" b="1" i="1" dirty="0" smtClean="0">
                <a:latin typeface="Cambria"/>
                <a:cs typeface="Cambria"/>
              </a:rPr>
              <a:t>sekretariat</a:t>
            </a:r>
            <a:r>
              <a:rPr lang="id-ID" sz="1800" i="1" dirty="0" smtClean="0">
                <a:latin typeface="Cambria"/>
                <a:cs typeface="Cambria"/>
              </a:rPr>
              <a:t> </a:t>
            </a:r>
            <a:r>
              <a:rPr lang="id-ID" sz="1800" i="1" dirty="0">
                <a:latin typeface="Cambria"/>
                <a:cs typeface="Cambria"/>
              </a:rPr>
              <a:t>dalam menyelenggarakan pemilu</a:t>
            </a:r>
            <a:r>
              <a:rPr lang="id-ID" sz="1800" dirty="0" smtClean="0">
                <a:latin typeface="Cambria"/>
                <a:cs typeface="Cambria"/>
              </a:rPr>
              <a:t>?</a:t>
            </a:r>
            <a:endParaRPr lang="en-US" sz="1800" dirty="0">
              <a:latin typeface="Cambria"/>
              <a:cs typeface="Cambria"/>
            </a:endParaRPr>
          </a:p>
        </p:txBody>
      </p:sp>
      <p:sp>
        <p:nvSpPr>
          <p:cNvPr id="5" name="Title 1"/>
          <p:cNvSpPr txBox="1">
            <a:spLocks/>
          </p:cNvSpPr>
          <p:nvPr/>
        </p:nvSpPr>
        <p:spPr>
          <a:xfrm>
            <a:off x="4191001" y="711200"/>
            <a:ext cx="32004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endParaRPr lang="en-US" sz="1800" dirty="0">
              <a:latin typeface="Cambria"/>
              <a:cs typeface="Cambria"/>
            </a:endParaRPr>
          </a:p>
        </p:txBody>
      </p:sp>
      <p:pic>
        <p:nvPicPr>
          <p:cNvPr id="6" name="Picture 5"/>
          <p:cNvPicPr>
            <a:picLocks noChangeAspect="1"/>
          </p:cNvPicPr>
          <p:nvPr/>
        </p:nvPicPr>
        <p:blipFill>
          <a:blip r:embed="rId2"/>
          <a:stretch>
            <a:fillRect/>
          </a:stretch>
        </p:blipFill>
        <p:spPr>
          <a:xfrm>
            <a:off x="4318000" y="1371600"/>
            <a:ext cx="4610100" cy="3026173"/>
          </a:xfrm>
          <a:prstGeom prst="rect">
            <a:avLst/>
          </a:prstGeom>
        </p:spPr>
      </p:pic>
      <p:pic>
        <p:nvPicPr>
          <p:cNvPr id="8" name="Picture 7"/>
          <p:cNvPicPr>
            <a:picLocks noChangeAspect="1"/>
          </p:cNvPicPr>
          <p:nvPr/>
        </p:nvPicPr>
        <p:blipFill>
          <a:blip r:embed="rId3"/>
          <a:stretch>
            <a:fillRect/>
          </a:stretch>
        </p:blipFill>
        <p:spPr>
          <a:xfrm>
            <a:off x="114300" y="1371600"/>
            <a:ext cx="4203700" cy="3022600"/>
          </a:xfrm>
          <a:prstGeom prst="rect">
            <a:avLst/>
          </a:prstGeom>
        </p:spPr>
      </p:pic>
      <p:graphicFrame>
        <p:nvGraphicFramePr>
          <p:cNvPr id="9" name="Diagram 8"/>
          <p:cNvGraphicFramePr/>
          <p:nvPr>
            <p:extLst>
              <p:ext uri="{D42A27DB-BD31-4B8C-83A1-F6EECF244321}">
                <p14:modId xmlns:p14="http://schemas.microsoft.com/office/powerpoint/2010/main" val="1199882772"/>
              </p:ext>
            </p:extLst>
          </p:nvPr>
        </p:nvGraphicFramePr>
        <p:xfrm>
          <a:off x="2672285" y="3966963"/>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2384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31800"/>
            <a:ext cx="6375401" cy="857250"/>
          </a:xfrm>
        </p:spPr>
        <p:txBody>
          <a:bodyPr/>
          <a:lstStyle/>
          <a:p>
            <a:pPr lvl="0"/>
            <a:r>
              <a:rPr lang="id-ID" sz="1600" i="1" dirty="0"/>
              <a:t>Menurut anda apakah </a:t>
            </a:r>
            <a:r>
              <a:rPr lang="id-ID" sz="1600" b="1" i="1" dirty="0"/>
              <a:t>komposisi SDM</a:t>
            </a:r>
            <a:r>
              <a:rPr lang="id-ID" sz="1600" i="1" dirty="0"/>
              <a:t> dan </a:t>
            </a:r>
            <a:r>
              <a:rPr lang="id-ID" sz="1600" b="1" i="1" dirty="0"/>
              <a:t>struktur </a:t>
            </a:r>
            <a:r>
              <a:rPr lang="id-ID" sz="1600" b="1" i="1" dirty="0" smtClean="0"/>
              <a:t>KPU/ Bawaslu</a:t>
            </a:r>
            <a:r>
              <a:rPr lang="id-ID" sz="1600" i="1" dirty="0" smtClean="0"/>
              <a:t> </a:t>
            </a:r>
            <a:r>
              <a:rPr lang="id-ID" sz="1600" i="1" dirty="0"/>
              <a:t>sudah sesuai dengan </a:t>
            </a:r>
            <a:r>
              <a:rPr lang="id-ID" sz="1600" b="1" i="1" dirty="0"/>
              <a:t>tugas dan kewenangan </a:t>
            </a:r>
            <a:r>
              <a:rPr lang="id-ID" sz="1600" b="1" i="1" dirty="0" smtClean="0"/>
              <a:t>KPU/ Bawaslu</a:t>
            </a:r>
            <a:r>
              <a:rPr lang="id-ID" sz="1600" i="1" dirty="0" smtClean="0"/>
              <a:t>?</a:t>
            </a:r>
            <a:endParaRPr lang="en-US" sz="1600" dirty="0"/>
          </a:p>
        </p:txBody>
      </p:sp>
      <p:pic>
        <p:nvPicPr>
          <p:cNvPr id="5" name="Picture 4"/>
          <p:cNvPicPr>
            <a:picLocks noChangeAspect="1"/>
          </p:cNvPicPr>
          <p:nvPr/>
        </p:nvPicPr>
        <p:blipFill>
          <a:blip r:embed="rId2"/>
          <a:stretch>
            <a:fillRect/>
          </a:stretch>
        </p:blipFill>
        <p:spPr>
          <a:xfrm>
            <a:off x="4203700" y="1543049"/>
            <a:ext cx="4572000" cy="2953363"/>
          </a:xfrm>
          <a:prstGeom prst="rect">
            <a:avLst/>
          </a:prstGeom>
        </p:spPr>
      </p:pic>
      <p:pic>
        <p:nvPicPr>
          <p:cNvPr id="7" name="Picture 6"/>
          <p:cNvPicPr>
            <a:picLocks noChangeAspect="1"/>
          </p:cNvPicPr>
          <p:nvPr/>
        </p:nvPicPr>
        <p:blipFill>
          <a:blip r:embed="rId3"/>
          <a:stretch>
            <a:fillRect/>
          </a:stretch>
        </p:blipFill>
        <p:spPr>
          <a:xfrm>
            <a:off x="114300" y="1543048"/>
            <a:ext cx="4089400" cy="2952751"/>
          </a:xfrm>
          <a:prstGeom prst="rect">
            <a:avLst/>
          </a:prstGeom>
        </p:spPr>
      </p:pic>
      <p:graphicFrame>
        <p:nvGraphicFramePr>
          <p:cNvPr id="8" name="Diagram 7"/>
          <p:cNvGraphicFramePr/>
          <p:nvPr>
            <p:extLst>
              <p:ext uri="{D42A27DB-BD31-4B8C-83A1-F6EECF244321}">
                <p14:modId xmlns:p14="http://schemas.microsoft.com/office/powerpoint/2010/main" val="792861484"/>
              </p:ext>
            </p:extLst>
          </p:nvPr>
        </p:nvGraphicFramePr>
        <p:xfrm>
          <a:off x="2621485" y="4072351"/>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8254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9100"/>
            <a:ext cx="6108701" cy="857250"/>
          </a:xfrm>
        </p:spPr>
        <p:txBody>
          <a:bodyPr/>
          <a:lstStyle/>
          <a:p>
            <a:pPr lvl="0"/>
            <a:r>
              <a:rPr lang="id-ID" sz="2000" i="1" dirty="0">
                <a:latin typeface="Cambria"/>
                <a:cs typeface="Cambria"/>
              </a:rPr>
              <a:t>Menurut anda apakah sudah terjalin soliditas kinerja antar anggota </a:t>
            </a:r>
            <a:r>
              <a:rPr lang="id-ID" sz="2000" b="1" i="1" dirty="0" smtClean="0">
                <a:latin typeface="Cambria"/>
                <a:cs typeface="Cambria"/>
              </a:rPr>
              <a:t>KPU/ Bawaslu</a:t>
            </a:r>
            <a:r>
              <a:rPr lang="id-ID" sz="2000" i="1" dirty="0" smtClean="0">
                <a:latin typeface="Cambria"/>
                <a:cs typeface="Cambria"/>
              </a:rPr>
              <a:t>?</a:t>
            </a:r>
            <a:endParaRPr lang="en-US" sz="2000" dirty="0">
              <a:latin typeface="Cambria"/>
              <a:cs typeface="Cambria"/>
            </a:endParaRPr>
          </a:p>
        </p:txBody>
      </p:sp>
      <p:pic>
        <p:nvPicPr>
          <p:cNvPr id="6" name="Picture 5"/>
          <p:cNvPicPr>
            <a:picLocks noChangeAspect="1"/>
          </p:cNvPicPr>
          <p:nvPr/>
        </p:nvPicPr>
        <p:blipFill>
          <a:blip r:embed="rId2"/>
          <a:stretch>
            <a:fillRect/>
          </a:stretch>
        </p:blipFill>
        <p:spPr>
          <a:xfrm>
            <a:off x="4114800" y="1661913"/>
            <a:ext cx="4495800" cy="3051572"/>
          </a:xfrm>
          <a:prstGeom prst="rect">
            <a:avLst/>
          </a:prstGeom>
        </p:spPr>
      </p:pic>
      <p:pic>
        <p:nvPicPr>
          <p:cNvPr id="9" name="Picture 8"/>
          <p:cNvPicPr>
            <a:picLocks noChangeAspect="1"/>
          </p:cNvPicPr>
          <p:nvPr/>
        </p:nvPicPr>
        <p:blipFill>
          <a:blip r:embed="rId3"/>
          <a:stretch>
            <a:fillRect/>
          </a:stretch>
        </p:blipFill>
        <p:spPr>
          <a:xfrm>
            <a:off x="127000" y="1657351"/>
            <a:ext cx="3987800" cy="3051572"/>
          </a:xfrm>
          <a:prstGeom prst="rect">
            <a:avLst/>
          </a:prstGeom>
        </p:spPr>
      </p:pic>
      <p:graphicFrame>
        <p:nvGraphicFramePr>
          <p:cNvPr id="11" name="Diagram 10"/>
          <p:cNvGraphicFramePr/>
          <p:nvPr>
            <p:extLst>
              <p:ext uri="{D42A27DB-BD31-4B8C-83A1-F6EECF244321}">
                <p14:modId xmlns:p14="http://schemas.microsoft.com/office/powerpoint/2010/main" val="1714301936"/>
              </p:ext>
            </p:extLst>
          </p:nvPr>
        </p:nvGraphicFramePr>
        <p:xfrm>
          <a:off x="2608785" y="4259063"/>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6298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381000"/>
            <a:ext cx="6604000" cy="857250"/>
          </a:xfrm>
        </p:spPr>
        <p:txBody>
          <a:bodyPr/>
          <a:lstStyle/>
          <a:p>
            <a:pPr lvl="0"/>
            <a:r>
              <a:rPr lang="id-ID" sz="1800" i="1" dirty="0">
                <a:latin typeface="Cambria"/>
                <a:cs typeface="Cambria"/>
              </a:rPr>
              <a:t>Menurut anda apakah telah terjadi pembagian tugas dan fokus yang jelas antar </a:t>
            </a:r>
            <a:r>
              <a:rPr lang="id-ID" sz="1800" b="1" i="1" dirty="0">
                <a:latin typeface="Cambria"/>
                <a:cs typeface="Cambria"/>
              </a:rPr>
              <a:t>anggota </a:t>
            </a:r>
            <a:r>
              <a:rPr lang="id-ID" sz="1800" b="1" i="1" dirty="0" smtClean="0">
                <a:latin typeface="Cambria"/>
                <a:cs typeface="Cambria"/>
              </a:rPr>
              <a:t>KPU/ Bawaslu</a:t>
            </a:r>
            <a:r>
              <a:rPr lang="id-ID" sz="1800" i="1" dirty="0" smtClean="0">
                <a:latin typeface="Cambria"/>
                <a:cs typeface="Cambria"/>
              </a:rPr>
              <a:t>? </a:t>
            </a:r>
            <a:endParaRPr lang="en-US" sz="1800" dirty="0">
              <a:latin typeface="Cambria"/>
              <a:cs typeface="Cambria"/>
            </a:endParaRPr>
          </a:p>
        </p:txBody>
      </p:sp>
      <p:pic>
        <p:nvPicPr>
          <p:cNvPr id="4" name="Picture 3"/>
          <p:cNvPicPr>
            <a:picLocks noChangeAspect="1"/>
          </p:cNvPicPr>
          <p:nvPr/>
        </p:nvPicPr>
        <p:blipFill>
          <a:blip r:embed="rId2"/>
          <a:stretch>
            <a:fillRect/>
          </a:stretch>
        </p:blipFill>
        <p:spPr>
          <a:xfrm>
            <a:off x="0" y="1530349"/>
            <a:ext cx="4381500" cy="3064273"/>
          </a:xfrm>
          <a:prstGeom prst="rect">
            <a:avLst/>
          </a:prstGeom>
        </p:spPr>
      </p:pic>
      <p:pic>
        <p:nvPicPr>
          <p:cNvPr id="7" name="Picture 6"/>
          <p:cNvPicPr>
            <a:picLocks noChangeAspect="1"/>
          </p:cNvPicPr>
          <p:nvPr/>
        </p:nvPicPr>
        <p:blipFill>
          <a:blip r:embed="rId3"/>
          <a:stretch>
            <a:fillRect/>
          </a:stretch>
        </p:blipFill>
        <p:spPr>
          <a:xfrm>
            <a:off x="4381500" y="1530348"/>
            <a:ext cx="4381500" cy="3064273"/>
          </a:xfrm>
          <a:prstGeom prst="rect">
            <a:avLst/>
          </a:prstGeom>
        </p:spPr>
      </p:pic>
      <p:graphicFrame>
        <p:nvGraphicFramePr>
          <p:cNvPr id="8" name="Diagram 7"/>
          <p:cNvGraphicFramePr/>
          <p:nvPr>
            <p:extLst>
              <p:ext uri="{D42A27DB-BD31-4B8C-83A1-F6EECF244321}">
                <p14:modId xmlns:p14="http://schemas.microsoft.com/office/powerpoint/2010/main" val="1983059898"/>
              </p:ext>
            </p:extLst>
          </p:nvPr>
        </p:nvGraphicFramePr>
        <p:xfrm>
          <a:off x="2862785" y="4170163"/>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6227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55800"/>
            <a:ext cx="7454901" cy="857250"/>
          </a:xfrm>
        </p:spPr>
        <p:txBody>
          <a:bodyPr/>
          <a:lstStyle/>
          <a:p>
            <a:pPr lvl="0"/>
            <a:r>
              <a:rPr lang="id-ID" dirty="0"/>
              <a:t>Keterbukaan I</a:t>
            </a:r>
            <a:r>
              <a:rPr lang="id-ID" dirty="0" smtClean="0"/>
              <a:t>nformasi </a:t>
            </a:r>
            <a:r>
              <a:rPr lang="id-ID" dirty="0"/>
              <a:t>P</a:t>
            </a:r>
            <a:r>
              <a:rPr lang="id-ID" dirty="0" smtClean="0"/>
              <a:t>emilu</a:t>
            </a:r>
            <a:endParaRPr lang="en-US" dirty="0"/>
          </a:p>
        </p:txBody>
      </p:sp>
    </p:spTree>
    <p:extLst>
      <p:ext uri="{BB962C8B-B14F-4D97-AF65-F5344CB8AC3E}">
        <p14:creationId xmlns:p14="http://schemas.microsoft.com/office/powerpoint/2010/main" val="4239052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257175"/>
            <a:ext cx="6692901" cy="857250"/>
          </a:xfrm>
        </p:spPr>
        <p:txBody>
          <a:bodyPr/>
          <a:lstStyle/>
          <a:p>
            <a:pPr lvl="0"/>
            <a:r>
              <a:rPr lang="id-ID" sz="1800" i="1" dirty="0">
                <a:latin typeface="Cambria"/>
                <a:cs typeface="Cambria"/>
              </a:rPr>
              <a:t>Menurut anda apakah </a:t>
            </a:r>
            <a:r>
              <a:rPr lang="id-ID" sz="1800" b="1" i="1" dirty="0" smtClean="0">
                <a:latin typeface="Cambria"/>
                <a:cs typeface="Cambria"/>
              </a:rPr>
              <a:t>KPU/ Bawaslu </a:t>
            </a:r>
            <a:r>
              <a:rPr lang="id-ID" sz="1800" i="1" dirty="0">
                <a:latin typeface="Cambria"/>
                <a:cs typeface="Cambria"/>
              </a:rPr>
              <a:t>telah terbuka terhadap data yang tergolong sebagai informasi publik</a:t>
            </a:r>
            <a:r>
              <a:rPr lang="id-ID" sz="1800" dirty="0" smtClean="0">
                <a:latin typeface="Cambria"/>
                <a:cs typeface="Cambria"/>
              </a:rPr>
              <a:t>?</a:t>
            </a:r>
            <a:endParaRPr lang="en-US" sz="1800" dirty="0">
              <a:latin typeface="Cambria"/>
              <a:cs typeface="Cambria"/>
            </a:endParaRPr>
          </a:p>
        </p:txBody>
      </p:sp>
      <p:pic>
        <p:nvPicPr>
          <p:cNvPr id="9" name="Picture 8"/>
          <p:cNvPicPr>
            <a:picLocks noChangeAspect="1"/>
          </p:cNvPicPr>
          <p:nvPr/>
        </p:nvPicPr>
        <p:blipFill>
          <a:blip r:embed="rId2"/>
          <a:stretch>
            <a:fillRect/>
          </a:stretch>
        </p:blipFill>
        <p:spPr>
          <a:xfrm>
            <a:off x="203199" y="1511300"/>
            <a:ext cx="4013201" cy="2705100"/>
          </a:xfrm>
          <a:prstGeom prst="rect">
            <a:avLst/>
          </a:prstGeom>
        </p:spPr>
      </p:pic>
      <p:pic>
        <p:nvPicPr>
          <p:cNvPr id="10" name="Picture 9"/>
          <p:cNvPicPr>
            <a:picLocks noChangeAspect="1"/>
          </p:cNvPicPr>
          <p:nvPr/>
        </p:nvPicPr>
        <p:blipFill>
          <a:blip r:embed="rId3"/>
          <a:stretch>
            <a:fillRect/>
          </a:stretch>
        </p:blipFill>
        <p:spPr>
          <a:xfrm>
            <a:off x="4076700" y="1511300"/>
            <a:ext cx="4711700" cy="2705100"/>
          </a:xfrm>
          <a:prstGeom prst="rect">
            <a:avLst/>
          </a:prstGeom>
        </p:spPr>
      </p:pic>
      <p:graphicFrame>
        <p:nvGraphicFramePr>
          <p:cNvPr id="11" name="Diagram 10"/>
          <p:cNvGraphicFramePr/>
          <p:nvPr>
            <p:extLst>
              <p:ext uri="{D42A27DB-BD31-4B8C-83A1-F6EECF244321}">
                <p14:modId xmlns:p14="http://schemas.microsoft.com/office/powerpoint/2010/main" val="368722478"/>
              </p:ext>
            </p:extLst>
          </p:nvPr>
        </p:nvGraphicFramePr>
        <p:xfrm>
          <a:off x="2533650" y="3792339"/>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3415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sz="1800" i="1" dirty="0">
                <a:latin typeface="Cambria"/>
                <a:cs typeface="Cambria"/>
              </a:rPr>
              <a:t>Menurut anda apakah </a:t>
            </a:r>
            <a:r>
              <a:rPr lang="id-ID" sz="1800" b="1" i="1" dirty="0">
                <a:latin typeface="Cambria"/>
                <a:cs typeface="Cambria"/>
              </a:rPr>
              <a:t>proses penyediaan dan pemberian data serta informasi kepemiluan</a:t>
            </a:r>
            <a:r>
              <a:rPr lang="id-ID" sz="1800" i="1" dirty="0">
                <a:latin typeface="Cambria"/>
                <a:cs typeface="Cambria"/>
              </a:rPr>
              <a:t> yang dilakukan oleh </a:t>
            </a:r>
            <a:r>
              <a:rPr lang="id-ID" sz="1800" b="1" i="1" dirty="0" smtClean="0">
                <a:latin typeface="Cambria"/>
                <a:cs typeface="Cambria"/>
              </a:rPr>
              <a:t>KPU/ Bawaslu</a:t>
            </a:r>
            <a:r>
              <a:rPr lang="id-ID" sz="1800" i="1" dirty="0" smtClean="0">
                <a:latin typeface="Cambria"/>
                <a:cs typeface="Cambria"/>
              </a:rPr>
              <a:t> </a:t>
            </a:r>
            <a:r>
              <a:rPr lang="id-ID" sz="1800" i="1" dirty="0">
                <a:latin typeface="Cambria"/>
                <a:cs typeface="Cambria"/>
              </a:rPr>
              <a:t>dilakukan secara cepat dan efektif? </a:t>
            </a:r>
            <a:endParaRPr lang="en-US" sz="1800" dirty="0">
              <a:latin typeface="Cambria"/>
              <a:cs typeface="Cambria"/>
            </a:endParaRPr>
          </a:p>
        </p:txBody>
      </p:sp>
      <p:pic>
        <p:nvPicPr>
          <p:cNvPr id="5" name="Picture 4"/>
          <p:cNvPicPr>
            <a:picLocks noChangeAspect="1"/>
          </p:cNvPicPr>
          <p:nvPr/>
        </p:nvPicPr>
        <p:blipFill>
          <a:blip r:embed="rId2"/>
          <a:stretch>
            <a:fillRect/>
          </a:stretch>
        </p:blipFill>
        <p:spPr>
          <a:xfrm>
            <a:off x="127000" y="1816100"/>
            <a:ext cx="4051300" cy="2806700"/>
          </a:xfrm>
          <a:prstGeom prst="rect">
            <a:avLst/>
          </a:prstGeom>
        </p:spPr>
      </p:pic>
      <p:pic>
        <p:nvPicPr>
          <p:cNvPr id="6" name="Picture 5"/>
          <p:cNvPicPr>
            <a:picLocks noChangeAspect="1"/>
          </p:cNvPicPr>
          <p:nvPr/>
        </p:nvPicPr>
        <p:blipFill>
          <a:blip r:embed="rId3"/>
          <a:stretch>
            <a:fillRect/>
          </a:stretch>
        </p:blipFill>
        <p:spPr>
          <a:xfrm>
            <a:off x="4178300" y="1816100"/>
            <a:ext cx="4356100" cy="2806700"/>
          </a:xfrm>
          <a:prstGeom prst="rect">
            <a:avLst/>
          </a:prstGeom>
        </p:spPr>
      </p:pic>
      <p:graphicFrame>
        <p:nvGraphicFramePr>
          <p:cNvPr id="7" name="Diagram 6"/>
          <p:cNvGraphicFramePr/>
          <p:nvPr>
            <p:extLst>
              <p:ext uri="{D42A27DB-BD31-4B8C-83A1-F6EECF244321}">
                <p14:modId xmlns:p14="http://schemas.microsoft.com/office/powerpoint/2010/main" val="1834252275"/>
              </p:ext>
            </p:extLst>
          </p:nvPr>
        </p:nvGraphicFramePr>
        <p:xfrm>
          <a:off x="2635250" y="4165600"/>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7555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i="1" dirty="0" err="1">
                <a:latin typeface="Cambria"/>
                <a:cs typeface="Cambria"/>
              </a:rPr>
              <a:t>Menurut</a:t>
            </a:r>
            <a:r>
              <a:rPr lang="en-US" sz="1800" i="1" dirty="0">
                <a:latin typeface="Cambria"/>
                <a:cs typeface="Cambria"/>
              </a:rPr>
              <a:t> </a:t>
            </a:r>
            <a:r>
              <a:rPr lang="en-US" sz="1800" i="1" dirty="0" err="1">
                <a:latin typeface="Cambria"/>
                <a:cs typeface="Cambria"/>
              </a:rPr>
              <a:t>anda</a:t>
            </a:r>
            <a:r>
              <a:rPr lang="en-US" sz="1800" i="1" dirty="0">
                <a:latin typeface="Cambria"/>
                <a:cs typeface="Cambria"/>
              </a:rPr>
              <a:t> </a:t>
            </a:r>
            <a:r>
              <a:rPr lang="en-US" sz="1800" i="1" dirty="0" err="1">
                <a:latin typeface="Cambria"/>
                <a:cs typeface="Cambria"/>
              </a:rPr>
              <a:t>apakah</a:t>
            </a:r>
            <a:r>
              <a:rPr lang="en-US" sz="1800" i="1" dirty="0">
                <a:latin typeface="Cambria"/>
                <a:cs typeface="Cambria"/>
              </a:rPr>
              <a:t> data </a:t>
            </a:r>
            <a:r>
              <a:rPr lang="en-US" sz="1800" i="1" dirty="0" err="1">
                <a:latin typeface="Cambria"/>
                <a:cs typeface="Cambria"/>
              </a:rPr>
              <a:t>dan</a:t>
            </a:r>
            <a:r>
              <a:rPr lang="en-US" sz="1800" i="1" dirty="0">
                <a:latin typeface="Cambria"/>
                <a:cs typeface="Cambria"/>
              </a:rPr>
              <a:t> </a:t>
            </a:r>
            <a:r>
              <a:rPr lang="en-US" sz="1800" i="1" dirty="0" err="1">
                <a:latin typeface="Cambria"/>
                <a:cs typeface="Cambria"/>
              </a:rPr>
              <a:t>informasi</a:t>
            </a:r>
            <a:r>
              <a:rPr lang="en-US" sz="1800" i="1" dirty="0">
                <a:latin typeface="Cambria"/>
                <a:cs typeface="Cambria"/>
              </a:rPr>
              <a:t> </a:t>
            </a:r>
            <a:r>
              <a:rPr lang="en-US" sz="1800" i="1" dirty="0" err="1">
                <a:latin typeface="Cambria"/>
                <a:cs typeface="Cambria"/>
              </a:rPr>
              <a:t>kepemiluan</a:t>
            </a:r>
            <a:r>
              <a:rPr lang="en-US" sz="1800" i="1" dirty="0">
                <a:latin typeface="Cambria"/>
                <a:cs typeface="Cambria"/>
              </a:rPr>
              <a:t> yang </a:t>
            </a:r>
            <a:r>
              <a:rPr lang="en-US" sz="1800" i="1" dirty="0" err="1">
                <a:latin typeface="Cambria"/>
                <a:cs typeface="Cambria"/>
              </a:rPr>
              <a:t>disediakan</a:t>
            </a:r>
            <a:r>
              <a:rPr lang="en-US" sz="1800" i="1" dirty="0">
                <a:latin typeface="Cambria"/>
                <a:cs typeface="Cambria"/>
              </a:rPr>
              <a:t> </a:t>
            </a:r>
            <a:r>
              <a:rPr lang="en-US" sz="1800" i="1" dirty="0" err="1">
                <a:latin typeface="Cambria"/>
                <a:cs typeface="Cambria"/>
              </a:rPr>
              <a:t>oleh</a:t>
            </a:r>
            <a:r>
              <a:rPr lang="en-US" sz="1800" i="1" dirty="0">
                <a:latin typeface="Cambria"/>
                <a:cs typeface="Cambria"/>
              </a:rPr>
              <a:t> </a:t>
            </a:r>
            <a:r>
              <a:rPr lang="en-US" sz="1800" b="1" i="1" dirty="0" smtClean="0">
                <a:latin typeface="Cambria"/>
                <a:cs typeface="Cambria"/>
              </a:rPr>
              <a:t>KPU/ </a:t>
            </a:r>
            <a:r>
              <a:rPr lang="en-US" sz="1800" b="1" i="1" dirty="0" err="1" smtClean="0">
                <a:latin typeface="Cambria"/>
                <a:cs typeface="Cambria"/>
              </a:rPr>
              <a:t>Bawaslu</a:t>
            </a:r>
            <a:r>
              <a:rPr lang="en-US" sz="1800" i="1" dirty="0" smtClean="0">
                <a:latin typeface="Cambria"/>
                <a:cs typeface="Cambria"/>
              </a:rPr>
              <a:t> </a:t>
            </a:r>
            <a:r>
              <a:rPr lang="en-US" sz="1800" i="1" dirty="0" err="1">
                <a:latin typeface="Cambria"/>
                <a:cs typeface="Cambria"/>
              </a:rPr>
              <a:t>sudah</a:t>
            </a:r>
            <a:r>
              <a:rPr lang="en-US" sz="1800" i="1" dirty="0">
                <a:latin typeface="Cambria"/>
                <a:cs typeface="Cambria"/>
              </a:rPr>
              <a:t> </a:t>
            </a:r>
            <a:r>
              <a:rPr lang="en-US" sz="1800" i="1" dirty="0" err="1">
                <a:latin typeface="Cambria"/>
                <a:cs typeface="Cambria"/>
              </a:rPr>
              <a:t>dalam</a:t>
            </a:r>
            <a:r>
              <a:rPr lang="en-US" sz="1800" i="1" dirty="0">
                <a:latin typeface="Cambria"/>
                <a:cs typeface="Cambria"/>
              </a:rPr>
              <a:t> </a:t>
            </a:r>
            <a:r>
              <a:rPr lang="en-US" sz="1800" b="1" i="1" dirty="0" err="1">
                <a:latin typeface="Cambria"/>
                <a:cs typeface="Cambria"/>
              </a:rPr>
              <a:t>bentuk</a:t>
            </a:r>
            <a:r>
              <a:rPr lang="en-US" sz="1800" b="1" i="1" dirty="0">
                <a:latin typeface="Cambria"/>
                <a:cs typeface="Cambria"/>
              </a:rPr>
              <a:t> </a:t>
            </a:r>
            <a:r>
              <a:rPr lang="en-US" sz="1800" b="1" i="1" dirty="0" err="1">
                <a:latin typeface="Cambria"/>
                <a:cs typeface="Cambria"/>
              </a:rPr>
              <a:t>digitalisasi</a:t>
            </a:r>
            <a:r>
              <a:rPr lang="en-US" sz="1800" b="1" i="1" dirty="0">
                <a:latin typeface="Cambria"/>
                <a:cs typeface="Cambria"/>
              </a:rPr>
              <a:t> data </a:t>
            </a:r>
            <a:r>
              <a:rPr lang="en-US" sz="1800" b="1" i="1" dirty="0" err="1">
                <a:latin typeface="Cambria"/>
                <a:cs typeface="Cambria"/>
              </a:rPr>
              <a:t>dan</a:t>
            </a:r>
            <a:r>
              <a:rPr lang="en-US" sz="1800" b="1" i="1" dirty="0">
                <a:latin typeface="Cambria"/>
                <a:cs typeface="Cambria"/>
              </a:rPr>
              <a:t> </a:t>
            </a:r>
            <a:r>
              <a:rPr lang="en-US" sz="1800" b="1" i="1" dirty="0" err="1">
                <a:latin typeface="Cambria"/>
                <a:cs typeface="Cambria"/>
              </a:rPr>
              <a:t>mudah</a:t>
            </a:r>
            <a:r>
              <a:rPr lang="en-US" sz="1800" b="1" i="1" dirty="0">
                <a:latin typeface="Cambria"/>
                <a:cs typeface="Cambria"/>
              </a:rPr>
              <a:t> </a:t>
            </a:r>
            <a:r>
              <a:rPr lang="en-US" sz="1800" b="1" i="1" dirty="0" err="1">
                <a:latin typeface="Cambria"/>
                <a:cs typeface="Cambria"/>
              </a:rPr>
              <a:t>diolah</a:t>
            </a:r>
            <a:r>
              <a:rPr lang="en-US" sz="1800" i="1" dirty="0">
                <a:latin typeface="Cambria"/>
                <a:cs typeface="Cambria"/>
              </a:rPr>
              <a:t>?</a:t>
            </a:r>
            <a:r>
              <a:rPr lang="en-US" sz="1800" dirty="0">
                <a:latin typeface="Cambria"/>
                <a:cs typeface="Cambria"/>
              </a:rPr>
              <a:t> </a:t>
            </a:r>
          </a:p>
        </p:txBody>
      </p:sp>
      <p:pic>
        <p:nvPicPr>
          <p:cNvPr id="4" name="Picture 3"/>
          <p:cNvPicPr>
            <a:picLocks noChangeAspect="1"/>
          </p:cNvPicPr>
          <p:nvPr/>
        </p:nvPicPr>
        <p:blipFill>
          <a:blip r:embed="rId2"/>
          <a:stretch>
            <a:fillRect/>
          </a:stretch>
        </p:blipFill>
        <p:spPr>
          <a:xfrm>
            <a:off x="190501" y="1778000"/>
            <a:ext cx="3886200" cy="2819400"/>
          </a:xfrm>
          <a:prstGeom prst="rect">
            <a:avLst/>
          </a:prstGeom>
        </p:spPr>
      </p:pic>
      <p:pic>
        <p:nvPicPr>
          <p:cNvPr id="5" name="Picture 4"/>
          <p:cNvPicPr>
            <a:picLocks noChangeAspect="1"/>
          </p:cNvPicPr>
          <p:nvPr/>
        </p:nvPicPr>
        <p:blipFill>
          <a:blip r:embed="rId3"/>
          <a:stretch>
            <a:fillRect/>
          </a:stretch>
        </p:blipFill>
        <p:spPr>
          <a:xfrm>
            <a:off x="4076700" y="1778000"/>
            <a:ext cx="4470400" cy="2819400"/>
          </a:xfrm>
          <a:prstGeom prst="rect">
            <a:avLst/>
          </a:prstGeom>
        </p:spPr>
      </p:pic>
      <p:graphicFrame>
        <p:nvGraphicFramePr>
          <p:cNvPr id="6" name="Diagram 5"/>
          <p:cNvGraphicFramePr/>
          <p:nvPr>
            <p:extLst>
              <p:ext uri="{D42A27DB-BD31-4B8C-83A1-F6EECF244321}">
                <p14:modId xmlns:p14="http://schemas.microsoft.com/office/powerpoint/2010/main" val="2074783509"/>
              </p:ext>
            </p:extLst>
          </p:nvPr>
        </p:nvGraphicFramePr>
        <p:xfrm>
          <a:off x="2533650" y="4165600"/>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3268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85800"/>
            <a:ext cx="4667097" cy="857250"/>
          </a:xfrm>
        </p:spPr>
        <p:txBody>
          <a:bodyPr/>
          <a:lstStyle/>
          <a:p>
            <a:pPr lvl="0"/>
            <a:r>
              <a:rPr lang="id-ID" sz="1700" i="1" dirty="0">
                <a:latin typeface="Cambria"/>
                <a:cs typeface="Cambria"/>
              </a:rPr>
              <a:t>Menurut anda apakah data dan informasi kepemiluan yang </a:t>
            </a:r>
            <a:r>
              <a:rPr lang="id-ID" sz="1700" i="1" dirty="0" smtClean="0">
                <a:latin typeface="Cambria"/>
                <a:cs typeface="Cambria"/>
              </a:rPr>
              <a:t>disediakan </a:t>
            </a:r>
            <a:r>
              <a:rPr lang="id-ID" sz="1700" b="1" i="1" dirty="0" smtClean="0">
                <a:latin typeface="Cambria"/>
                <a:cs typeface="Cambria"/>
              </a:rPr>
              <a:t>KPU</a:t>
            </a:r>
            <a:r>
              <a:rPr lang="id-ID" sz="1700" i="1" dirty="0" smtClean="0">
                <a:latin typeface="Cambria"/>
                <a:cs typeface="Cambria"/>
              </a:rPr>
              <a:t> </a:t>
            </a:r>
            <a:r>
              <a:rPr lang="id-ID" sz="1700" i="1" dirty="0">
                <a:latin typeface="Cambria"/>
                <a:cs typeface="Cambria"/>
              </a:rPr>
              <a:t>sudah cukup komprehensif dan lengkap (data daftar pemilih, peserta pemilu, hasil pemilu, dana kampanye</a:t>
            </a:r>
            <a:r>
              <a:rPr lang="id-ID" sz="1700" i="1" dirty="0" smtClean="0">
                <a:latin typeface="Cambria"/>
                <a:cs typeface="Cambria"/>
              </a:rPr>
              <a:t>)?</a:t>
            </a:r>
            <a:endParaRPr lang="en-US" sz="1700" dirty="0">
              <a:latin typeface="Cambria"/>
              <a:cs typeface="Cambria"/>
            </a:endParaRPr>
          </a:p>
        </p:txBody>
      </p:sp>
      <p:pic>
        <p:nvPicPr>
          <p:cNvPr id="4" name="Picture 3"/>
          <p:cNvPicPr>
            <a:picLocks noChangeAspect="1"/>
          </p:cNvPicPr>
          <p:nvPr/>
        </p:nvPicPr>
        <p:blipFill>
          <a:blip r:embed="rId2"/>
          <a:stretch>
            <a:fillRect/>
          </a:stretch>
        </p:blipFill>
        <p:spPr>
          <a:xfrm>
            <a:off x="190500" y="1676400"/>
            <a:ext cx="4406900" cy="2921000"/>
          </a:xfrm>
          <a:prstGeom prst="rect">
            <a:avLst/>
          </a:prstGeom>
        </p:spPr>
      </p:pic>
      <p:pic>
        <p:nvPicPr>
          <p:cNvPr id="7" name="Picture 6"/>
          <p:cNvPicPr>
            <a:picLocks noChangeAspect="1"/>
          </p:cNvPicPr>
          <p:nvPr/>
        </p:nvPicPr>
        <p:blipFill>
          <a:blip r:embed="rId3"/>
          <a:stretch>
            <a:fillRect/>
          </a:stretch>
        </p:blipFill>
        <p:spPr>
          <a:xfrm>
            <a:off x="4565650" y="838515"/>
            <a:ext cx="4413250" cy="2921000"/>
          </a:xfrm>
          <a:prstGeom prst="rect">
            <a:avLst/>
          </a:prstGeom>
        </p:spPr>
      </p:pic>
      <p:sp>
        <p:nvSpPr>
          <p:cNvPr id="8" name="Title 1"/>
          <p:cNvSpPr txBox="1">
            <a:spLocks/>
          </p:cNvSpPr>
          <p:nvPr/>
        </p:nvSpPr>
        <p:spPr>
          <a:xfrm>
            <a:off x="4597401" y="3998064"/>
            <a:ext cx="4381500"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id-ID" sz="1700" i="1" dirty="0" smtClean="0">
                <a:latin typeface="Cambria"/>
                <a:cs typeface="Cambria"/>
              </a:rPr>
              <a:t>Menurut anda apakah sudah terpublikasi dengan baik penanganan laporan dugaan pelanggaran pemilu yang disampaikan oleh masyarakat kepada Bawaslu?</a:t>
            </a:r>
            <a:endParaRPr lang="en-US" sz="1700" dirty="0">
              <a:latin typeface="Cambria"/>
              <a:cs typeface="Cambria"/>
            </a:endParaRPr>
          </a:p>
        </p:txBody>
      </p:sp>
    </p:spTree>
    <p:extLst>
      <p:ext uri="{BB962C8B-B14F-4D97-AF65-F5344CB8AC3E}">
        <p14:creationId xmlns:p14="http://schemas.microsoft.com/office/powerpoint/2010/main" val="380979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700"/>
            <a:ext cx="6508377" cy="857250"/>
          </a:xfrm>
        </p:spPr>
        <p:txBody>
          <a:bodyPr/>
          <a:lstStyle/>
          <a:p>
            <a:r>
              <a:rPr lang="en-US" dirty="0" err="1" smtClean="0"/>
              <a:t>Metodologi</a:t>
            </a:r>
            <a:endParaRPr lang="en-US" dirty="0"/>
          </a:p>
        </p:txBody>
      </p:sp>
      <p:sp>
        <p:nvSpPr>
          <p:cNvPr id="3" name="Content Placeholder 2"/>
          <p:cNvSpPr>
            <a:spLocks noGrp="1"/>
          </p:cNvSpPr>
          <p:nvPr>
            <p:ph idx="1"/>
          </p:nvPr>
        </p:nvSpPr>
        <p:spPr>
          <a:xfrm>
            <a:off x="728134" y="1515666"/>
            <a:ext cx="7647469" cy="3078956"/>
          </a:xfrm>
        </p:spPr>
        <p:txBody>
          <a:bodyPr>
            <a:normAutofit fontScale="92500" lnSpcReduction="10000"/>
          </a:bodyPr>
          <a:lstStyle/>
          <a:p>
            <a:r>
              <a:rPr lang="en-US" b="1" dirty="0" err="1" smtClean="0">
                <a:latin typeface="Cambria"/>
                <a:cs typeface="Cambria"/>
              </a:rPr>
              <a:t>Populasi</a:t>
            </a:r>
            <a:endParaRPr lang="en-US" b="1" dirty="0">
              <a:latin typeface="Cambria"/>
              <a:cs typeface="Cambria"/>
            </a:endParaRPr>
          </a:p>
          <a:p>
            <a:pPr marL="0" indent="0">
              <a:buNone/>
            </a:pPr>
            <a:r>
              <a:rPr lang="en-US" dirty="0" err="1" smtClean="0">
                <a:latin typeface="Cambria"/>
                <a:cs typeface="Cambria"/>
              </a:rPr>
              <a:t>Populasi</a:t>
            </a:r>
            <a:r>
              <a:rPr lang="en-US" dirty="0" smtClean="0">
                <a:latin typeface="Cambria"/>
                <a:cs typeface="Cambria"/>
              </a:rPr>
              <a:t> survey </a:t>
            </a:r>
            <a:r>
              <a:rPr lang="en-US" dirty="0" err="1" smtClean="0">
                <a:latin typeface="Cambria"/>
                <a:cs typeface="Cambria"/>
              </a:rPr>
              <a:t>ini</a:t>
            </a:r>
            <a:r>
              <a:rPr lang="en-US" dirty="0" smtClean="0">
                <a:latin typeface="Cambria"/>
                <a:cs typeface="Cambria"/>
              </a:rPr>
              <a:t> </a:t>
            </a:r>
            <a:r>
              <a:rPr lang="en-US" dirty="0" err="1" smtClean="0">
                <a:latin typeface="Cambria"/>
                <a:cs typeface="Cambria"/>
              </a:rPr>
              <a:t>adalah</a:t>
            </a:r>
            <a:r>
              <a:rPr lang="en-US" dirty="0" smtClean="0">
                <a:latin typeface="Cambria"/>
                <a:cs typeface="Cambria"/>
              </a:rPr>
              <a:t> </a:t>
            </a:r>
            <a:r>
              <a:rPr lang="en-US" dirty="0" err="1" smtClean="0">
                <a:latin typeface="Cambria"/>
                <a:cs typeface="Cambria"/>
              </a:rPr>
              <a:t>akademisi</a:t>
            </a:r>
            <a:r>
              <a:rPr lang="en-US" dirty="0" smtClean="0">
                <a:latin typeface="Cambria"/>
                <a:cs typeface="Cambria"/>
              </a:rPr>
              <a:t>/ </a:t>
            </a:r>
            <a:r>
              <a:rPr lang="en-US" dirty="0" err="1" smtClean="0">
                <a:latin typeface="Cambria"/>
                <a:cs typeface="Cambria"/>
              </a:rPr>
              <a:t>praktisi</a:t>
            </a:r>
            <a:r>
              <a:rPr lang="en-US" dirty="0" smtClean="0">
                <a:latin typeface="Cambria"/>
                <a:cs typeface="Cambria"/>
              </a:rPr>
              <a:t>, </a:t>
            </a:r>
            <a:r>
              <a:rPr lang="en-US" dirty="0" err="1" smtClean="0">
                <a:latin typeface="Cambria"/>
                <a:cs typeface="Cambria"/>
              </a:rPr>
              <a:t>jurnalis</a:t>
            </a:r>
            <a:r>
              <a:rPr lang="en-US" dirty="0" smtClean="0">
                <a:latin typeface="Cambria"/>
                <a:cs typeface="Cambria"/>
              </a:rPr>
              <a:t>, </a:t>
            </a:r>
            <a:r>
              <a:rPr lang="en-US" dirty="0" err="1" smtClean="0">
                <a:latin typeface="Cambria"/>
                <a:cs typeface="Cambria"/>
              </a:rPr>
              <a:t>dan</a:t>
            </a:r>
            <a:r>
              <a:rPr lang="en-US" dirty="0" smtClean="0">
                <a:latin typeface="Cambria"/>
                <a:cs typeface="Cambria"/>
              </a:rPr>
              <a:t> </a:t>
            </a:r>
            <a:r>
              <a:rPr lang="en-US" dirty="0">
                <a:latin typeface="Cambria"/>
                <a:cs typeface="Cambria"/>
              </a:rPr>
              <a:t>Civil Society Organization (CSO</a:t>
            </a:r>
            <a:r>
              <a:rPr lang="en-US" dirty="0" smtClean="0">
                <a:latin typeface="Cambria"/>
                <a:cs typeface="Cambria"/>
              </a:rPr>
              <a:t>) yang </a:t>
            </a:r>
            <a:r>
              <a:rPr lang="en-US" dirty="0" err="1" smtClean="0">
                <a:latin typeface="Cambria"/>
                <a:cs typeface="Cambria"/>
              </a:rPr>
              <a:t>dinilai</a:t>
            </a:r>
            <a:r>
              <a:rPr lang="en-US" dirty="0" smtClean="0">
                <a:latin typeface="Cambria"/>
                <a:cs typeface="Cambria"/>
              </a:rPr>
              <a:t> </a:t>
            </a:r>
            <a:r>
              <a:rPr lang="en-US" dirty="0" err="1" smtClean="0">
                <a:latin typeface="Cambria"/>
                <a:cs typeface="Cambria"/>
              </a:rPr>
              <a:t>mempunyai</a:t>
            </a:r>
            <a:r>
              <a:rPr lang="en-US" dirty="0" smtClean="0">
                <a:latin typeface="Cambria"/>
                <a:cs typeface="Cambria"/>
              </a:rPr>
              <a:t> </a:t>
            </a:r>
            <a:r>
              <a:rPr lang="en-US" i="1" dirty="0" smtClean="0">
                <a:latin typeface="Cambria"/>
                <a:cs typeface="Cambria"/>
              </a:rPr>
              <a:t>concern </a:t>
            </a:r>
            <a:r>
              <a:rPr lang="en-US" i="1" dirty="0" err="1" smtClean="0">
                <a:latin typeface="Cambria"/>
                <a:cs typeface="Cambria"/>
              </a:rPr>
              <a:t>isu</a:t>
            </a:r>
            <a:r>
              <a:rPr lang="en-US" i="1" dirty="0" smtClean="0">
                <a:latin typeface="Cambria"/>
                <a:cs typeface="Cambria"/>
              </a:rPr>
              <a:t> </a:t>
            </a:r>
            <a:r>
              <a:rPr lang="en-US" dirty="0" err="1" smtClean="0">
                <a:latin typeface="Cambria"/>
                <a:cs typeface="Cambria"/>
              </a:rPr>
              <a:t>atau</a:t>
            </a:r>
            <a:r>
              <a:rPr lang="en-US" dirty="0" smtClean="0">
                <a:latin typeface="Cambria"/>
                <a:cs typeface="Cambria"/>
              </a:rPr>
              <a:t> </a:t>
            </a:r>
            <a:r>
              <a:rPr lang="en-US" dirty="0" err="1" smtClean="0">
                <a:latin typeface="Cambria"/>
                <a:cs typeface="Cambria"/>
              </a:rPr>
              <a:t>pengetahuan</a:t>
            </a:r>
            <a:r>
              <a:rPr lang="en-US" dirty="0" smtClean="0">
                <a:latin typeface="Cambria"/>
                <a:cs typeface="Cambria"/>
              </a:rPr>
              <a:t> </a:t>
            </a:r>
            <a:r>
              <a:rPr lang="en-US" dirty="0" err="1" smtClean="0">
                <a:latin typeface="Cambria"/>
                <a:cs typeface="Cambria"/>
              </a:rPr>
              <a:t>atau</a:t>
            </a:r>
            <a:r>
              <a:rPr lang="en-US" dirty="0" smtClean="0">
                <a:latin typeface="Cambria"/>
                <a:cs typeface="Cambria"/>
              </a:rPr>
              <a:t> </a:t>
            </a:r>
            <a:r>
              <a:rPr lang="en-US" dirty="0" err="1" smtClean="0">
                <a:latin typeface="Cambria"/>
                <a:cs typeface="Cambria"/>
              </a:rPr>
              <a:t>keahlian</a:t>
            </a:r>
            <a:r>
              <a:rPr lang="en-US" dirty="0" smtClean="0">
                <a:latin typeface="Cambria"/>
                <a:cs typeface="Cambria"/>
              </a:rPr>
              <a:t> yang </a:t>
            </a:r>
            <a:r>
              <a:rPr lang="en-US" dirty="0" err="1" smtClean="0">
                <a:latin typeface="Cambria"/>
                <a:cs typeface="Cambria"/>
              </a:rPr>
              <a:t>berkaitan</a:t>
            </a:r>
            <a:r>
              <a:rPr lang="en-US" dirty="0" smtClean="0">
                <a:latin typeface="Cambria"/>
                <a:cs typeface="Cambria"/>
              </a:rPr>
              <a:t> </a:t>
            </a:r>
            <a:r>
              <a:rPr lang="en-US" dirty="0" err="1" smtClean="0">
                <a:latin typeface="Cambria"/>
                <a:cs typeface="Cambria"/>
              </a:rPr>
              <a:t>dengan</a:t>
            </a:r>
            <a:r>
              <a:rPr lang="en-US" dirty="0" smtClean="0">
                <a:latin typeface="Cambria"/>
                <a:cs typeface="Cambria"/>
              </a:rPr>
              <a:t> </a:t>
            </a:r>
            <a:r>
              <a:rPr lang="en-US" dirty="0" err="1" smtClean="0">
                <a:latin typeface="Cambria"/>
                <a:cs typeface="Cambria"/>
              </a:rPr>
              <a:t>penyelenggaraan</a:t>
            </a:r>
            <a:r>
              <a:rPr lang="en-US" dirty="0" smtClean="0">
                <a:latin typeface="Cambria"/>
                <a:cs typeface="Cambria"/>
              </a:rPr>
              <a:t> </a:t>
            </a:r>
            <a:r>
              <a:rPr lang="en-US" dirty="0" err="1" smtClean="0">
                <a:latin typeface="Cambria"/>
                <a:cs typeface="Cambria"/>
              </a:rPr>
              <a:t>pemilu</a:t>
            </a:r>
            <a:r>
              <a:rPr lang="en-US" dirty="0" smtClean="0">
                <a:latin typeface="Cambria"/>
                <a:cs typeface="Cambria"/>
              </a:rPr>
              <a:t>.</a:t>
            </a:r>
          </a:p>
          <a:p>
            <a:r>
              <a:rPr lang="en-US" b="1" dirty="0" err="1" smtClean="0">
                <a:latin typeface="Cambria"/>
                <a:cs typeface="Cambria"/>
              </a:rPr>
              <a:t>Jumlah</a:t>
            </a:r>
            <a:r>
              <a:rPr lang="en-US" b="1" dirty="0" smtClean="0">
                <a:latin typeface="Cambria"/>
                <a:cs typeface="Cambria"/>
              </a:rPr>
              <a:t> </a:t>
            </a:r>
            <a:r>
              <a:rPr lang="en-US" b="1" dirty="0" err="1" smtClean="0">
                <a:latin typeface="Cambria"/>
                <a:cs typeface="Cambria"/>
              </a:rPr>
              <a:t>Responden</a:t>
            </a:r>
            <a:endParaRPr lang="en-US" b="1" dirty="0" smtClean="0">
              <a:latin typeface="Cambria"/>
              <a:cs typeface="Cambria"/>
            </a:endParaRPr>
          </a:p>
          <a:p>
            <a:pPr marL="0" indent="0">
              <a:buNone/>
            </a:pPr>
            <a:r>
              <a:rPr lang="en-US" dirty="0" smtClean="0">
                <a:latin typeface="Cambria"/>
                <a:cs typeface="Cambria"/>
              </a:rPr>
              <a:t>30 </a:t>
            </a:r>
            <a:r>
              <a:rPr lang="en-US" dirty="0" err="1" smtClean="0">
                <a:latin typeface="Cambria"/>
                <a:cs typeface="Cambria"/>
              </a:rPr>
              <a:t>responden</a:t>
            </a:r>
            <a:r>
              <a:rPr lang="en-US" dirty="0" smtClean="0">
                <a:latin typeface="Cambria"/>
                <a:cs typeface="Cambria"/>
              </a:rPr>
              <a:t> yang </a:t>
            </a:r>
            <a:r>
              <a:rPr lang="en-US" dirty="0" err="1" smtClean="0">
                <a:latin typeface="Cambria"/>
                <a:cs typeface="Cambria"/>
              </a:rPr>
              <a:t>berlatar</a:t>
            </a:r>
            <a:r>
              <a:rPr lang="en-US" dirty="0" smtClean="0">
                <a:latin typeface="Cambria"/>
                <a:cs typeface="Cambria"/>
              </a:rPr>
              <a:t> </a:t>
            </a:r>
            <a:r>
              <a:rPr lang="en-US" dirty="0" err="1" smtClean="0">
                <a:latin typeface="Cambria"/>
                <a:cs typeface="Cambria"/>
              </a:rPr>
              <a:t>belakang</a:t>
            </a:r>
            <a:r>
              <a:rPr lang="en-US" dirty="0" smtClean="0">
                <a:latin typeface="Cambria"/>
                <a:cs typeface="Cambria"/>
              </a:rPr>
              <a:t> </a:t>
            </a:r>
            <a:r>
              <a:rPr lang="en-US" dirty="0" err="1" smtClean="0">
                <a:latin typeface="Cambria"/>
                <a:cs typeface="Cambria"/>
              </a:rPr>
              <a:t>akademisi</a:t>
            </a:r>
            <a:r>
              <a:rPr lang="en-US" dirty="0" smtClean="0">
                <a:latin typeface="Cambria"/>
                <a:cs typeface="Cambria"/>
              </a:rPr>
              <a:t>/ </a:t>
            </a:r>
            <a:r>
              <a:rPr lang="en-US" dirty="0" err="1" smtClean="0">
                <a:latin typeface="Cambria"/>
                <a:cs typeface="Cambria"/>
              </a:rPr>
              <a:t>praktisi</a:t>
            </a:r>
            <a:r>
              <a:rPr lang="en-US" dirty="0" smtClean="0">
                <a:latin typeface="Cambria"/>
                <a:cs typeface="Cambria"/>
              </a:rPr>
              <a:t>, </a:t>
            </a:r>
            <a:r>
              <a:rPr lang="en-US" dirty="0" err="1" smtClean="0">
                <a:latin typeface="Cambria"/>
                <a:cs typeface="Cambria"/>
              </a:rPr>
              <a:t>jurnalis</a:t>
            </a:r>
            <a:r>
              <a:rPr lang="en-US" dirty="0" smtClean="0">
                <a:latin typeface="Cambria"/>
                <a:cs typeface="Cambria"/>
              </a:rPr>
              <a:t>, </a:t>
            </a:r>
            <a:r>
              <a:rPr lang="en-US" dirty="0" err="1" smtClean="0">
                <a:latin typeface="Cambria"/>
                <a:cs typeface="Cambria"/>
              </a:rPr>
              <a:t>atau</a:t>
            </a:r>
            <a:r>
              <a:rPr lang="en-US" dirty="0" smtClean="0">
                <a:latin typeface="Cambria"/>
                <a:cs typeface="Cambria"/>
              </a:rPr>
              <a:t> CSO.</a:t>
            </a:r>
          </a:p>
          <a:p>
            <a:pPr marL="0" indent="0">
              <a:buNone/>
            </a:pPr>
            <a:endParaRPr lang="en-US" dirty="0" smtClean="0">
              <a:latin typeface="Cambria"/>
              <a:cs typeface="Cambria"/>
            </a:endParaRPr>
          </a:p>
          <a:p>
            <a:pPr marL="0" indent="0">
              <a:buNone/>
            </a:pPr>
            <a:endParaRPr lang="en-US" dirty="0">
              <a:latin typeface="Cambria"/>
              <a:cs typeface="Cambria"/>
            </a:endParaRPr>
          </a:p>
          <a:p>
            <a:endParaRPr lang="en-US" dirty="0" smtClean="0">
              <a:latin typeface="Cambria"/>
              <a:cs typeface="Cambria"/>
            </a:endParaRPr>
          </a:p>
        </p:txBody>
      </p:sp>
    </p:spTree>
    <p:extLst>
      <p:ext uri="{BB962C8B-B14F-4D97-AF65-F5344CB8AC3E}">
        <p14:creationId xmlns:p14="http://schemas.microsoft.com/office/powerpoint/2010/main" val="5298455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85459"/>
            <a:ext cx="6508377" cy="857250"/>
          </a:xfrm>
        </p:spPr>
        <p:txBody>
          <a:bodyPr/>
          <a:lstStyle/>
          <a:p>
            <a:pPr lvl="0"/>
            <a:r>
              <a:rPr lang="id-ID" dirty="0">
                <a:latin typeface="Century Gothic"/>
                <a:cs typeface="Century Gothic"/>
              </a:rPr>
              <a:t>Sosialisai penyelenggaraan, pengawas, penangan pelanggaraan pemilu KPU &amp; </a:t>
            </a:r>
            <a:r>
              <a:rPr lang="id-ID" dirty="0" smtClean="0">
                <a:latin typeface="Century Gothic"/>
                <a:cs typeface="Century Gothic"/>
              </a:rPr>
              <a:t>Bawaslu</a:t>
            </a:r>
            <a:endParaRPr lang="en-US" dirty="0">
              <a:latin typeface="Century Gothic"/>
              <a:cs typeface="Century Gothic"/>
            </a:endParaRPr>
          </a:p>
        </p:txBody>
      </p:sp>
    </p:spTree>
    <p:extLst>
      <p:ext uri="{BB962C8B-B14F-4D97-AF65-F5344CB8AC3E}">
        <p14:creationId xmlns:p14="http://schemas.microsoft.com/office/powerpoint/2010/main" val="273232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1" y="431800"/>
            <a:ext cx="3644900" cy="1111250"/>
          </a:xfrm>
        </p:spPr>
        <p:txBody>
          <a:bodyPr/>
          <a:lstStyle/>
          <a:p>
            <a:pPr lvl="0"/>
            <a:r>
              <a:rPr lang="id-ID" sz="1600" i="1" dirty="0">
                <a:latin typeface="Cambria"/>
                <a:cs typeface="Cambria"/>
              </a:rPr>
              <a:t>Menurut anda sudah maksimalkah </a:t>
            </a:r>
            <a:r>
              <a:rPr lang="id-ID" sz="1600" b="1" i="1" dirty="0">
                <a:latin typeface="Cambria"/>
                <a:cs typeface="Cambria"/>
              </a:rPr>
              <a:t>KPU</a:t>
            </a:r>
            <a:r>
              <a:rPr lang="id-ID" sz="1600" i="1" dirty="0">
                <a:latin typeface="Cambria"/>
                <a:cs typeface="Cambria"/>
              </a:rPr>
              <a:t> dalam </a:t>
            </a:r>
            <a:r>
              <a:rPr lang="id-ID" sz="1600" b="1" i="1" dirty="0">
                <a:latin typeface="Cambria"/>
                <a:cs typeface="Cambria"/>
              </a:rPr>
              <a:t>mengajak masyarakat untuk memilih</a:t>
            </a:r>
            <a:r>
              <a:rPr lang="id-ID" sz="1600" i="1" dirty="0">
                <a:latin typeface="Cambria"/>
                <a:cs typeface="Cambria"/>
              </a:rPr>
              <a:t> dalam pemilu? </a:t>
            </a:r>
            <a:endParaRPr lang="en-US" sz="1600" dirty="0">
              <a:latin typeface="Cambria"/>
              <a:cs typeface="Cambria"/>
            </a:endParaRPr>
          </a:p>
        </p:txBody>
      </p:sp>
      <p:pic>
        <p:nvPicPr>
          <p:cNvPr id="4" name="Picture 3"/>
          <p:cNvPicPr>
            <a:picLocks noChangeAspect="1"/>
          </p:cNvPicPr>
          <p:nvPr/>
        </p:nvPicPr>
        <p:blipFill>
          <a:blip r:embed="rId2"/>
          <a:stretch>
            <a:fillRect/>
          </a:stretch>
        </p:blipFill>
        <p:spPr>
          <a:xfrm>
            <a:off x="152399" y="1841500"/>
            <a:ext cx="4064001" cy="2743200"/>
          </a:xfrm>
          <a:prstGeom prst="rect">
            <a:avLst/>
          </a:prstGeom>
        </p:spPr>
      </p:pic>
      <p:sp>
        <p:nvSpPr>
          <p:cNvPr id="6" name="Title 1"/>
          <p:cNvSpPr txBox="1">
            <a:spLocks/>
          </p:cNvSpPr>
          <p:nvPr/>
        </p:nvSpPr>
        <p:spPr>
          <a:xfrm>
            <a:off x="4432299" y="4156075"/>
            <a:ext cx="4229099"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id-ID" sz="1600" i="1" dirty="0" smtClean="0">
                <a:latin typeface="Cambria"/>
                <a:cs typeface="Cambria"/>
              </a:rPr>
              <a:t>Apakah </a:t>
            </a:r>
            <a:r>
              <a:rPr lang="id-ID" sz="1600" b="1" i="1" dirty="0" smtClean="0">
                <a:latin typeface="Cambria"/>
                <a:cs typeface="Cambria"/>
              </a:rPr>
              <a:t>metode sosialisasi pemilu dan pendidikan pemilih </a:t>
            </a:r>
            <a:r>
              <a:rPr lang="id-ID" sz="1600" i="1" dirty="0" smtClean="0">
                <a:latin typeface="Cambria"/>
                <a:cs typeface="Cambria"/>
              </a:rPr>
              <a:t>yang dilakukan oleh </a:t>
            </a:r>
            <a:r>
              <a:rPr lang="id-ID" sz="1600" b="1" i="1" dirty="0" smtClean="0">
                <a:latin typeface="Cambria"/>
                <a:cs typeface="Cambria"/>
              </a:rPr>
              <a:t>KPU</a:t>
            </a:r>
            <a:r>
              <a:rPr lang="id-ID" sz="1600" i="1" dirty="0" smtClean="0">
                <a:latin typeface="Cambria"/>
                <a:cs typeface="Cambria"/>
              </a:rPr>
              <a:t> mudah dipahami dan aksessibel bagi setiap pemilih?</a:t>
            </a:r>
            <a:endParaRPr lang="en-US" sz="1600" dirty="0">
              <a:latin typeface="Cambria"/>
              <a:cs typeface="Cambria"/>
            </a:endParaRPr>
          </a:p>
        </p:txBody>
      </p:sp>
      <p:pic>
        <p:nvPicPr>
          <p:cNvPr id="7" name="Picture 6"/>
          <p:cNvPicPr>
            <a:picLocks noChangeAspect="1"/>
          </p:cNvPicPr>
          <p:nvPr/>
        </p:nvPicPr>
        <p:blipFill>
          <a:blip r:embed="rId3"/>
          <a:stretch>
            <a:fillRect/>
          </a:stretch>
        </p:blipFill>
        <p:spPr>
          <a:xfrm>
            <a:off x="4432299" y="1104900"/>
            <a:ext cx="4064000" cy="2755900"/>
          </a:xfrm>
          <a:prstGeom prst="rect">
            <a:avLst/>
          </a:prstGeom>
        </p:spPr>
      </p:pic>
    </p:spTree>
    <p:extLst>
      <p:ext uri="{BB962C8B-B14F-4D97-AF65-F5344CB8AC3E}">
        <p14:creationId xmlns:p14="http://schemas.microsoft.com/office/powerpoint/2010/main" val="2777131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685800"/>
            <a:ext cx="4229099" cy="857250"/>
          </a:xfrm>
        </p:spPr>
        <p:txBody>
          <a:bodyPr/>
          <a:lstStyle/>
          <a:p>
            <a:pPr lvl="0"/>
            <a:r>
              <a:rPr lang="id-ID" sz="1600" i="1" dirty="0">
                <a:latin typeface="Cambria"/>
                <a:cs typeface="Cambria"/>
              </a:rPr>
              <a:t>Menurut anda apakah </a:t>
            </a:r>
            <a:r>
              <a:rPr lang="id-ID" sz="1600" b="1" i="1" dirty="0">
                <a:latin typeface="Cambria"/>
                <a:cs typeface="Cambria"/>
              </a:rPr>
              <a:t>sarana pelaporan dugaan pelanggaran pemilu secara online di Bawaslu</a:t>
            </a:r>
            <a:r>
              <a:rPr lang="id-ID" sz="1600" i="1" dirty="0">
                <a:latin typeface="Cambria"/>
                <a:cs typeface="Cambria"/>
              </a:rPr>
              <a:t> sudah berjalan dengan baik?</a:t>
            </a:r>
            <a:endParaRPr lang="en-US" sz="1600" i="1" dirty="0">
              <a:latin typeface="Cambria"/>
              <a:cs typeface="Cambria"/>
            </a:endParaRPr>
          </a:p>
        </p:txBody>
      </p:sp>
      <p:pic>
        <p:nvPicPr>
          <p:cNvPr id="5" name="Picture 4"/>
          <p:cNvPicPr>
            <a:picLocks noChangeAspect="1"/>
          </p:cNvPicPr>
          <p:nvPr/>
        </p:nvPicPr>
        <p:blipFill>
          <a:blip r:embed="rId2"/>
          <a:stretch>
            <a:fillRect/>
          </a:stretch>
        </p:blipFill>
        <p:spPr>
          <a:xfrm>
            <a:off x="203200" y="1739900"/>
            <a:ext cx="4343400" cy="3124200"/>
          </a:xfrm>
          <a:prstGeom prst="rect">
            <a:avLst/>
          </a:prstGeom>
        </p:spPr>
      </p:pic>
      <p:sp>
        <p:nvSpPr>
          <p:cNvPr id="6" name="Title 1"/>
          <p:cNvSpPr txBox="1">
            <a:spLocks/>
          </p:cNvSpPr>
          <p:nvPr/>
        </p:nvSpPr>
        <p:spPr>
          <a:xfrm>
            <a:off x="4546600" y="4009602"/>
            <a:ext cx="4419601"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id-ID" sz="1600" i="1" dirty="0" smtClean="0">
                <a:latin typeface="Cambria"/>
                <a:cs typeface="Cambria"/>
              </a:rPr>
              <a:t>Menurut anda sudah maksimalkah </a:t>
            </a:r>
            <a:r>
              <a:rPr lang="id-ID" sz="1600" b="1" i="1" dirty="0" smtClean="0">
                <a:latin typeface="Cambria"/>
                <a:cs typeface="Cambria"/>
              </a:rPr>
              <a:t>Bawaslu </a:t>
            </a:r>
            <a:r>
              <a:rPr lang="id-ID" sz="1600" i="1" dirty="0" smtClean="0">
                <a:latin typeface="Cambria"/>
                <a:cs typeface="Cambria"/>
              </a:rPr>
              <a:t>dalam </a:t>
            </a:r>
            <a:r>
              <a:rPr lang="id-ID" sz="1600" b="1" i="1" dirty="0" smtClean="0">
                <a:latin typeface="Cambria"/>
                <a:cs typeface="Cambria"/>
              </a:rPr>
              <a:t>mengajak masyarakat mengawasi dan melaporkan dugaan pelanggaran pemilu</a:t>
            </a:r>
            <a:r>
              <a:rPr lang="id-ID" sz="1600" i="1" dirty="0" smtClean="0">
                <a:latin typeface="Cambria"/>
                <a:cs typeface="Cambria"/>
              </a:rPr>
              <a:t>?</a:t>
            </a:r>
            <a:endParaRPr lang="en-US" sz="1600" dirty="0">
              <a:latin typeface="Cambria"/>
              <a:cs typeface="Cambria"/>
            </a:endParaRPr>
          </a:p>
        </p:txBody>
      </p:sp>
      <p:pic>
        <p:nvPicPr>
          <p:cNvPr id="8" name="Picture 7"/>
          <p:cNvPicPr>
            <a:picLocks noChangeAspect="1"/>
          </p:cNvPicPr>
          <p:nvPr/>
        </p:nvPicPr>
        <p:blipFill>
          <a:blip r:embed="rId3"/>
          <a:stretch>
            <a:fillRect/>
          </a:stretch>
        </p:blipFill>
        <p:spPr>
          <a:xfrm>
            <a:off x="4546600" y="673100"/>
            <a:ext cx="4419601" cy="3060700"/>
          </a:xfrm>
          <a:prstGeom prst="rect">
            <a:avLst/>
          </a:prstGeom>
        </p:spPr>
      </p:pic>
    </p:spTree>
    <p:extLst>
      <p:ext uri="{BB962C8B-B14F-4D97-AF65-F5344CB8AC3E}">
        <p14:creationId xmlns:p14="http://schemas.microsoft.com/office/powerpoint/2010/main" val="2160539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sz="1700" i="1" dirty="0"/>
              <a:t>Menurut anda apakah metode sosialisasi </a:t>
            </a:r>
            <a:r>
              <a:rPr lang="id-ID" sz="1700" b="1" i="1" dirty="0"/>
              <a:t>Bawaslu</a:t>
            </a:r>
            <a:r>
              <a:rPr lang="id-ID" sz="1700" i="1" dirty="0"/>
              <a:t> dalam mengajak masyarakat untuk mengawasi dan melaporkan pelanggaran mudah dipahami dan aksesibel bagi setiap pemilih termasuk pemilih disabilitas?</a:t>
            </a:r>
            <a:endParaRPr lang="en-US" sz="1700" dirty="0"/>
          </a:p>
        </p:txBody>
      </p:sp>
      <p:pic>
        <p:nvPicPr>
          <p:cNvPr id="5" name="Picture 4"/>
          <p:cNvPicPr>
            <a:picLocks noChangeAspect="1"/>
          </p:cNvPicPr>
          <p:nvPr/>
        </p:nvPicPr>
        <p:blipFill>
          <a:blip r:embed="rId2"/>
          <a:stretch>
            <a:fillRect/>
          </a:stretch>
        </p:blipFill>
        <p:spPr>
          <a:xfrm>
            <a:off x="1231900" y="1714500"/>
            <a:ext cx="6191250" cy="2857500"/>
          </a:xfrm>
          <a:prstGeom prst="rect">
            <a:avLst/>
          </a:prstGeom>
        </p:spPr>
      </p:pic>
    </p:spTree>
    <p:extLst>
      <p:ext uri="{BB962C8B-B14F-4D97-AF65-F5344CB8AC3E}">
        <p14:creationId xmlns:p14="http://schemas.microsoft.com/office/powerpoint/2010/main" val="3046912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1929534"/>
            <a:ext cx="6508377" cy="1330361"/>
          </a:xfrm>
        </p:spPr>
        <p:txBody>
          <a:bodyPr/>
          <a:lstStyle/>
          <a:p>
            <a:pPr lvl="0"/>
            <a:r>
              <a:rPr lang="id-ID" sz="3200" dirty="0">
                <a:latin typeface="Century Gothic"/>
                <a:cs typeface="Century Gothic"/>
              </a:rPr>
              <a:t>Pola relasi dan koordinasi antara penyelenggara pemilu dengan berbagai </a:t>
            </a:r>
            <a:r>
              <a:rPr lang="id-ID" sz="3200" i="1" dirty="0" smtClean="0">
                <a:latin typeface="Century Gothic"/>
                <a:cs typeface="Century Gothic"/>
              </a:rPr>
              <a:t>stakeholders</a:t>
            </a:r>
            <a:endParaRPr lang="en-US" sz="3200" dirty="0">
              <a:latin typeface="Century Gothic"/>
              <a:cs typeface="Century Gothic"/>
            </a:endParaRPr>
          </a:p>
        </p:txBody>
      </p:sp>
    </p:spTree>
    <p:extLst>
      <p:ext uri="{BB962C8B-B14F-4D97-AF65-F5344CB8AC3E}">
        <p14:creationId xmlns:p14="http://schemas.microsoft.com/office/powerpoint/2010/main" val="2575423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175"/>
            <a:ext cx="6508377" cy="857250"/>
          </a:xfrm>
        </p:spPr>
        <p:txBody>
          <a:bodyPr/>
          <a:lstStyle/>
          <a:p>
            <a:pPr lvl="0"/>
            <a:r>
              <a:rPr lang="id-ID" sz="2000" i="1" dirty="0"/>
              <a:t>Menurut anda bagaimana koordinasi </a:t>
            </a:r>
            <a:r>
              <a:rPr lang="id-ID" sz="2000" b="1" i="1" dirty="0"/>
              <a:t>KPU dengan Bawaslu</a:t>
            </a:r>
            <a:r>
              <a:rPr lang="id-ID" sz="2000" i="1" dirty="0"/>
              <a:t> dalam menyelenggarakan pemilu?</a:t>
            </a:r>
            <a:endParaRPr lang="en-US" sz="2000" dirty="0"/>
          </a:p>
        </p:txBody>
      </p:sp>
      <p:pic>
        <p:nvPicPr>
          <p:cNvPr id="4" name="Picture 3"/>
          <p:cNvPicPr>
            <a:picLocks noChangeAspect="1"/>
          </p:cNvPicPr>
          <p:nvPr/>
        </p:nvPicPr>
        <p:blipFill>
          <a:blip r:embed="rId2"/>
          <a:stretch>
            <a:fillRect/>
          </a:stretch>
        </p:blipFill>
        <p:spPr>
          <a:xfrm>
            <a:off x="0" y="1701800"/>
            <a:ext cx="4305300" cy="2743200"/>
          </a:xfrm>
          <a:prstGeom prst="rect">
            <a:avLst/>
          </a:prstGeom>
        </p:spPr>
      </p:pic>
      <p:pic>
        <p:nvPicPr>
          <p:cNvPr id="5" name="Picture 4"/>
          <p:cNvPicPr>
            <a:picLocks noChangeAspect="1"/>
          </p:cNvPicPr>
          <p:nvPr/>
        </p:nvPicPr>
        <p:blipFill>
          <a:blip r:embed="rId3"/>
          <a:stretch>
            <a:fillRect/>
          </a:stretch>
        </p:blipFill>
        <p:spPr>
          <a:xfrm>
            <a:off x="4305300" y="1701800"/>
            <a:ext cx="4483100" cy="2743200"/>
          </a:xfrm>
          <a:prstGeom prst="rect">
            <a:avLst/>
          </a:prstGeom>
        </p:spPr>
      </p:pic>
      <p:graphicFrame>
        <p:nvGraphicFramePr>
          <p:cNvPr id="6" name="Diagram 5"/>
          <p:cNvGraphicFramePr/>
          <p:nvPr>
            <p:extLst>
              <p:ext uri="{D42A27DB-BD31-4B8C-83A1-F6EECF244321}">
                <p14:modId xmlns:p14="http://schemas.microsoft.com/office/powerpoint/2010/main" val="1013965033"/>
              </p:ext>
            </p:extLst>
          </p:nvPr>
        </p:nvGraphicFramePr>
        <p:xfrm>
          <a:off x="2753087" y="4019371"/>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5157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sz="2000" i="1" dirty="0"/>
              <a:t>Menurut anda bagaimana koordinasi </a:t>
            </a:r>
            <a:r>
              <a:rPr lang="id-ID" sz="2000" b="1" i="1" dirty="0"/>
              <a:t>antara </a:t>
            </a:r>
            <a:r>
              <a:rPr lang="id-ID" sz="2000" b="1" i="1" dirty="0" smtClean="0"/>
              <a:t>KPU/ Bawaslu </a:t>
            </a:r>
            <a:r>
              <a:rPr lang="id-ID" sz="2000" b="1" i="1" dirty="0"/>
              <a:t>dengan Komisi II DPR RI</a:t>
            </a:r>
            <a:r>
              <a:rPr lang="id-ID" sz="2000" i="1" dirty="0"/>
              <a:t> dalam menyelenggarakan pemilu? </a:t>
            </a:r>
            <a:endParaRPr lang="en-US" sz="2000" dirty="0"/>
          </a:p>
        </p:txBody>
      </p:sp>
      <p:pic>
        <p:nvPicPr>
          <p:cNvPr id="4" name="Picture 3"/>
          <p:cNvPicPr>
            <a:picLocks noChangeAspect="1"/>
          </p:cNvPicPr>
          <p:nvPr/>
        </p:nvPicPr>
        <p:blipFill>
          <a:blip r:embed="rId2"/>
          <a:stretch>
            <a:fillRect/>
          </a:stretch>
        </p:blipFill>
        <p:spPr>
          <a:xfrm>
            <a:off x="165100" y="1714500"/>
            <a:ext cx="4381500" cy="2819400"/>
          </a:xfrm>
          <a:prstGeom prst="rect">
            <a:avLst/>
          </a:prstGeom>
        </p:spPr>
      </p:pic>
      <p:pic>
        <p:nvPicPr>
          <p:cNvPr id="5" name="Picture 4"/>
          <p:cNvPicPr>
            <a:picLocks noChangeAspect="1"/>
          </p:cNvPicPr>
          <p:nvPr/>
        </p:nvPicPr>
        <p:blipFill>
          <a:blip r:embed="rId3"/>
          <a:stretch>
            <a:fillRect/>
          </a:stretch>
        </p:blipFill>
        <p:spPr>
          <a:xfrm>
            <a:off x="4546600" y="1714500"/>
            <a:ext cx="4432300" cy="2819400"/>
          </a:xfrm>
          <a:prstGeom prst="rect">
            <a:avLst/>
          </a:prstGeom>
        </p:spPr>
      </p:pic>
      <p:graphicFrame>
        <p:nvGraphicFramePr>
          <p:cNvPr id="6" name="Diagram 5"/>
          <p:cNvGraphicFramePr/>
          <p:nvPr>
            <p:extLst>
              <p:ext uri="{D42A27DB-BD31-4B8C-83A1-F6EECF244321}">
                <p14:modId xmlns:p14="http://schemas.microsoft.com/office/powerpoint/2010/main" val="3222453823"/>
              </p:ext>
            </p:extLst>
          </p:nvPr>
        </p:nvGraphicFramePr>
        <p:xfrm>
          <a:off x="2988761" y="4100140"/>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51125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sz="2000" i="1" dirty="0">
                <a:latin typeface="Cambria"/>
                <a:cs typeface="Cambria"/>
              </a:rPr>
              <a:t>Menurut anda bagaimana koordinasi </a:t>
            </a:r>
            <a:r>
              <a:rPr lang="id-ID" sz="2000" b="1" i="1" dirty="0">
                <a:latin typeface="Cambria"/>
                <a:cs typeface="Cambria"/>
              </a:rPr>
              <a:t>antara KPU dengan pemerintah</a:t>
            </a:r>
            <a:r>
              <a:rPr lang="id-ID" sz="2000" i="1" dirty="0">
                <a:latin typeface="Cambria"/>
                <a:cs typeface="Cambria"/>
              </a:rPr>
              <a:t> dalam menyelenggarakan pemilu? </a:t>
            </a:r>
            <a:endParaRPr lang="en-US" sz="2000" dirty="0">
              <a:latin typeface="Cambria"/>
              <a:cs typeface="Cambria"/>
            </a:endParaRPr>
          </a:p>
        </p:txBody>
      </p:sp>
      <p:pic>
        <p:nvPicPr>
          <p:cNvPr id="4" name="Picture 3"/>
          <p:cNvPicPr>
            <a:picLocks noChangeAspect="1"/>
          </p:cNvPicPr>
          <p:nvPr/>
        </p:nvPicPr>
        <p:blipFill>
          <a:blip r:embed="rId2"/>
          <a:stretch>
            <a:fillRect/>
          </a:stretch>
        </p:blipFill>
        <p:spPr>
          <a:xfrm>
            <a:off x="203200" y="1803400"/>
            <a:ext cx="4241800" cy="2717800"/>
          </a:xfrm>
          <a:prstGeom prst="rect">
            <a:avLst/>
          </a:prstGeom>
        </p:spPr>
      </p:pic>
      <p:pic>
        <p:nvPicPr>
          <p:cNvPr id="5" name="Picture 4"/>
          <p:cNvPicPr>
            <a:picLocks noChangeAspect="1"/>
          </p:cNvPicPr>
          <p:nvPr/>
        </p:nvPicPr>
        <p:blipFill>
          <a:blip r:embed="rId3"/>
          <a:stretch>
            <a:fillRect/>
          </a:stretch>
        </p:blipFill>
        <p:spPr>
          <a:xfrm>
            <a:off x="4445000" y="1803400"/>
            <a:ext cx="4610100" cy="2717800"/>
          </a:xfrm>
          <a:prstGeom prst="rect">
            <a:avLst/>
          </a:prstGeom>
        </p:spPr>
      </p:pic>
      <p:graphicFrame>
        <p:nvGraphicFramePr>
          <p:cNvPr id="6" name="Diagram 5"/>
          <p:cNvGraphicFramePr/>
          <p:nvPr>
            <p:extLst>
              <p:ext uri="{D42A27DB-BD31-4B8C-83A1-F6EECF244321}">
                <p14:modId xmlns:p14="http://schemas.microsoft.com/office/powerpoint/2010/main" val="2438494844"/>
              </p:ext>
            </p:extLst>
          </p:nvPr>
        </p:nvGraphicFramePr>
        <p:xfrm>
          <a:off x="2910203" y="4087048"/>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4116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sz="1800" i="1" dirty="0"/>
              <a:t>Menurut anda bagaimana koordinasi </a:t>
            </a:r>
            <a:r>
              <a:rPr lang="id-ID" sz="1800" b="1" i="1" dirty="0"/>
              <a:t>antara KPU dengan CSO</a:t>
            </a:r>
            <a:r>
              <a:rPr lang="id-ID" sz="1800" i="1" dirty="0"/>
              <a:t> dalam menyelenggarakan pemilu? </a:t>
            </a:r>
            <a:endParaRPr lang="en-US" sz="1800" dirty="0"/>
          </a:p>
        </p:txBody>
      </p:sp>
      <p:pic>
        <p:nvPicPr>
          <p:cNvPr id="4" name="Picture 3"/>
          <p:cNvPicPr>
            <a:picLocks noChangeAspect="1"/>
          </p:cNvPicPr>
          <p:nvPr/>
        </p:nvPicPr>
        <p:blipFill>
          <a:blip r:embed="rId2"/>
          <a:stretch>
            <a:fillRect/>
          </a:stretch>
        </p:blipFill>
        <p:spPr>
          <a:xfrm>
            <a:off x="152400" y="1803400"/>
            <a:ext cx="4406900" cy="2755900"/>
          </a:xfrm>
          <a:prstGeom prst="rect">
            <a:avLst/>
          </a:prstGeom>
        </p:spPr>
      </p:pic>
      <p:pic>
        <p:nvPicPr>
          <p:cNvPr id="5" name="Picture 4"/>
          <p:cNvPicPr>
            <a:picLocks noChangeAspect="1"/>
          </p:cNvPicPr>
          <p:nvPr/>
        </p:nvPicPr>
        <p:blipFill>
          <a:blip r:embed="rId3"/>
          <a:stretch>
            <a:fillRect/>
          </a:stretch>
        </p:blipFill>
        <p:spPr>
          <a:xfrm>
            <a:off x="4559300" y="1828800"/>
            <a:ext cx="4495800" cy="2730500"/>
          </a:xfrm>
          <a:prstGeom prst="rect">
            <a:avLst/>
          </a:prstGeom>
        </p:spPr>
      </p:pic>
      <p:graphicFrame>
        <p:nvGraphicFramePr>
          <p:cNvPr id="6" name="Diagram 5"/>
          <p:cNvGraphicFramePr/>
          <p:nvPr>
            <p:extLst>
              <p:ext uri="{D42A27DB-BD31-4B8C-83A1-F6EECF244321}">
                <p14:modId xmlns:p14="http://schemas.microsoft.com/office/powerpoint/2010/main" val="1710538324"/>
              </p:ext>
            </p:extLst>
          </p:nvPr>
        </p:nvGraphicFramePr>
        <p:xfrm>
          <a:off x="3053564" y="4126324"/>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9914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sz="2000" i="1" dirty="0">
                <a:latin typeface="Cambria"/>
                <a:cs typeface="Cambria"/>
              </a:rPr>
              <a:t>Menurut anda bagaimana koordinasi </a:t>
            </a:r>
            <a:r>
              <a:rPr lang="id-ID" sz="2000" b="1" i="1" dirty="0">
                <a:latin typeface="Cambria"/>
                <a:cs typeface="Cambria"/>
              </a:rPr>
              <a:t>antara </a:t>
            </a:r>
            <a:r>
              <a:rPr lang="id-ID" sz="2000" b="1" i="1" dirty="0" smtClean="0">
                <a:latin typeface="Cambria"/>
                <a:cs typeface="Cambria"/>
              </a:rPr>
              <a:t>KPU/ Bawaslu </a:t>
            </a:r>
            <a:r>
              <a:rPr lang="id-ID" sz="2000" b="1" i="1" dirty="0">
                <a:latin typeface="Cambria"/>
                <a:cs typeface="Cambria"/>
              </a:rPr>
              <a:t>dengan partai politik</a:t>
            </a:r>
            <a:r>
              <a:rPr lang="id-ID" sz="2000" i="1" dirty="0">
                <a:latin typeface="Cambria"/>
                <a:cs typeface="Cambria"/>
              </a:rPr>
              <a:t> dan kandidat peserta pemilu dalam menyelenggarakan pemilu? </a:t>
            </a:r>
            <a:endParaRPr lang="en-US" sz="2000" dirty="0">
              <a:latin typeface="Cambria"/>
              <a:cs typeface="Cambria"/>
            </a:endParaRPr>
          </a:p>
        </p:txBody>
      </p:sp>
      <p:pic>
        <p:nvPicPr>
          <p:cNvPr id="4" name="Picture 3"/>
          <p:cNvPicPr>
            <a:picLocks noChangeAspect="1"/>
          </p:cNvPicPr>
          <p:nvPr/>
        </p:nvPicPr>
        <p:blipFill>
          <a:blip r:embed="rId2"/>
          <a:stretch>
            <a:fillRect/>
          </a:stretch>
        </p:blipFill>
        <p:spPr>
          <a:xfrm>
            <a:off x="152399" y="1739900"/>
            <a:ext cx="4330701" cy="2882900"/>
          </a:xfrm>
          <a:prstGeom prst="rect">
            <a:avLst/>
          </a:prstGeom>
        </p:spPr>
      </p:pic>
      <p:pic>
        <p:nvPicPr>
          <p:cNvPr id="5" name="Picture 4"/>
          <p:cNvPicPr>
            <a:picLocks noChangeAspect="1"/>
          </p:cNvPicPr>
          <p:nvPr/>
        </p:nvPicPr>
        <p:blipFill>
          <a:blip r:embed="rId3"/>
          <a:stretch>
            <a:fillRect/>
          </a:stretch>
        </p:blipFill>
        <p:spPr>
          <a:xfrm>
            <a:off x="4241800" y="1739900"/>
            <a:ext cx="4787900" cy="2882900"/>
          </a:xfrm>
          <a:prstGeom prst="rect">
            <a:avLst/>
          </a:prstGeom>
        </p:spPr>
      </p:pic>
      <p:graphicFrame>
        <p:nvGraphicFramePr>
          <p:cNvPr id="6" name="Diagram 5"/>
          <p:cNvGraphicFramePr/>
          <p:nvPr>
            <p:extLst>
              <p:ext uri="{D42A27DB-BD31-4B8C-83A1-F6EECF244321}">
                <p14:modId xmlns:p14="http://schemas.microsoft.com/office/powerpoint/2010/main" val="1029452312"/>
              </p:ext>
            </p:extLst>
          </p:nvPr>
        </p:nvGraphicFramePr>
        <p:xfrm>
          <a:off x="2700715" y="4178692"/>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355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175"/>
            <a:ext cx="6508377" cy="659262"/>
          </a:xfrm>
        </p:spPr>
        <p:txBody>
          <a:bodyPr/>
          <a:lstStyle/>
          <a:p>
            <a:r>
              <a:rPr lang="en-US" sz="2000" b="1" dirty="0" err="1" smtClean="0"/>
              <a:t>Responden</a:t>
            </a:r>
            <a:r>
              <a:rPr lang="en-US" sz="2000" b="1" dirty="0" smtClean="0"/>
              <a:t> (yang </a:t>
            </a:r>
            <a:r>
              <a:rPr lang="en-US" sz="2000" b="1" dirty="0" err="1" smtClean="0"/>
              <a:t>bersedia</a:t>
            </a:r>
            <a:r>
              <a:rPr lang="en-US" sz="2000" b="1" dirty="0" smtClean="0"/>
              <a:t> </a:t>
            </a:r>
            <a:r>
              <a:rPr lang="en-US" sz="2000" b="1" dirty="0" err="1" smtClean="0"/>
              <a:t>disebutkan</a:t>
            </a:r>
            <a:r>
              <a:rPr lang="en-US" sz="2000" b="1" dirty="0" smtClean="0"/>
              <a:t> </a:t>
            </a:r>
            <a:r>
              <a:rPr lang="en-US" sz="2000" b="1" dirty="0" err="1" smtClean="0"/>
              <a:t>namanya</a:t>
            </a:r>
            <a:r>
              <a:rPr lang="en-US" sz="2000" b="1" dirty="0" smtClean="0"/>
              <a:t>):</a:t>
            </a:r>
            <a:endParaRPr lang="en-US" sz="2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1754132"/>
              </p:ext>
            </p:extLst>
          </p:nvPr>
        </p:nvGraphicFramePr>
        <p:xfrm>
          <a:off x="457199" y="1186353"/>
          <a:ext cx="7909761" cy="3708400"/>
        </p:xfrm>
        <a:graphic>
          <a:graphicData uri="http://schemas.openxmlformats.org/drawingml/2006/table">
            <a:tbl>
              <a:tblPr firstRow="1" bandRow="1">
                <a:tableStyleId>{5C22544A-7EE6-4342-B048-85BDC9FD1C3A}</a:tableStyleId>
              </a:tblPr>
              <a:tblGrid>
                <a:gridCol w="2636587"/>
                <a:gridCol w="2636587"/>
                <a:gridCol w="2636587"/>
              </a:tblGrid>
              <a:tr h="370840">
                <a:tc>
                  <a:txBody>
                    <a:bodyPr/>
                    <a:lstStyle/>
                    <a:p>
                      <a:pPr algn="ctr">
                        <a:spcAft>
                          <a:spcPts val="0"/>
                        </a:spcAft>
                      </a:pPr>
                      <a:r>
                        <a:rPr lang="id-ID" sz="1200" dirty="0">
                          <a:effectLst/>
                        </a:rPr>
                        <a:t>CSO</a:t>
                      </a:r>
                      <a:endParaRPr lang="en-US" sz="1200" dirty="0">
                        <a:effectLst/>
                        <a:latin typeface="Calibri"/>
                        <a:ea typeface="Times New Roman"/>
                        <a:cs typeface="Times New Roman"/>
                      </a:endParaRPr>
                    </a:p>
                  </a:txBody>
                  <a:tcPr marL="68580" marR="68580" marT="0" marB="0"/>
                </a:tc>
                <a:tc>
                  <a:txBody>
                    <a:bodyPr/>
                    <a:lstStyle/>
                    <a:p>
                      <a:pPr algn="ctr">
                        <a:spcAft>
                          <a:spcPts val="0"/>
                        </a:spcAft>
                      </a:pPr>
                      <a:r>
                        <a:rPr lang="id-ID" sz="1200">
                          <a:effectLst/>
                        </a:rPr>
                        <a:t>Akademisi</a:t>
                      </a:r>
                      <a:endParaRPr lang="en-US" sz="1200">
                        <a:effectLst/>
                        <a:latin typeface="Calibri"/>
                        <a:ea typeface="Times New Roman"/>
                        <a:cs typeface="Times New Roman"/>
                      </a:endParaRPr>
                    </a:p>
                  </a:txBody>
                  <a:tcPr marL="68580" marR="68580" marT="0" marB="0"/>
                </a:tc>
                <a:tc>
                  <a:txBody>
                    <a:bodyPr/>
                    <a:lstStyle/>
                    <a:p>
                      <a:pPr algn="ctr">
                        <a:spcAft>
                          <a:spcPts val="0"/>
                        </a:spcAft>
                      </a:pPr>
                      <a:r>
                        <a:rPr lang="id-ID" sz="1200">
                          <a:effectLst/>
                        </a:rPr>
                        <a:t>Media Massa</a:t>
                      </a:r>
                      <a:endParaRPr lang="en-US" sz="1200">
                        <a:effectLst/>
                        <a:latin typeface="Calibri"/>
                        <a:ea typeface="Times New Roman"/>
                        <a:cs typeface="Times New Roman"/>
                      </a:endParaRPr>
                    </a:p>
                  </a:txBody>
                  <a:tcPr marL="68580" marR="68580" marT="0" marB="0"/>
                </a:tc>
              </a:tr>
              <a:tr h="370840">
                <a:tc>
                  <a:txBody>
                    <a:bodyPr/>
                    <a:lstStyle/>
                    <a:p>
                      <a:pPr algn="just">
                        <a:spcAft>
                          <a:spcPts val="0"/>
                        </a:spcAft>
                      </a:pPr>
                      <a:r>
                        <a:rPr lang="id-ID" sz="1200">
                          <a:effectLst/>
                        </a:rPr>
                        <a:t>Masykurrudin Hafidz (JPPR)</a:t>
                      </a:r>
                      <a:endParaRPr lang="en-US" sz="1200">
                        <a:effectLst/>
                        <a:latin typeface="Calibri"/>
                        <a:ea typeface="Times New Roman"/>
                        <a:cs typeface="Times New Roman"/>
                      </a:endParaRPr>
                    </a:p>
                  </a:txBody>
                  <a:tcPr marL="68580" marR="68580" marT="0" marB="0"/>
                </a:tc>
                <a:tc>
                  <a:txBody>
                    <a:bodyPr/>
                    <a:lstStyle/>
                    <a:p>
                      <a:pPr algn="just">
                        <a:spcAft>
                          <a:spcPts val="0"/>
                        </a:spcAft>
                      </a:pPr>
                      <a:r>
                        <a:rPr lang="id-ID" sz="1200">
                          <a:effectLst/>
                        </a:rPr>
                        <a:t>Syamsuddin Harris (LIPI) </a:t>
                      </a:r>
                      <a:endParaRPr lang="en-US" sz="1200">
                        <a:effectLst/>
                        <a:latin typeface="Calibri"/>
                        <a:ea typeface="Times New Roman"/>
                        <a:cs typeface="Times New Roman"/>
                      </a:endParaRPr>
                    </a:p>
                  </a:txBody>
                  <a:tcPr marL="68580" marR="68580" marT="0" marB="0"/>
                </a:tc>
                <a:tc>
                  <a:txBody>
                    <a:bodyPr/>
                    <a:lstStyle/>
                    <a:p>
                      <a:pPr algn="just">
                        <a:spcAft>
                          <a:spcPts val="0"/>
                        </a:spcAft>
                      </a:pPr>
                      <a:r>
                        <a:rPr lang="id-ID" sz="1200">
                          <a:effectLst/>
                        </a:rPr>
                        <a:t>Hans Nichols Jong (Jakarta Post)</a:t>
                      </a:r>
                      <a:endParaRPr lang="en-US" sz="1200">
                        <a:effectLst/>
                        <a:latin typeface="Calibri"/>
                        <a:ea typeface="Times New Roman"/>
                        <a:cs typeface="Times New Roman"/>
                      </a:endParaRPr>
                    </a:p>
                  </a:txBody>
                  <a:tcPr marL="68580" marR="68580" marT="0" marB="0"/>
                </a:tc>
              </a:tr>
              <a:tr h="370840">
                <a:tc>
                  <a:txBody>
                    <a:bodyPr/>
                    <a:lstStyle/>
                    <a:p>
                      <a:pPr algn="just">
                        <a:spcAft>
                          <a:spcPts val="0"/>
                        </a:spcAft>
                      </a:pPr>
                      <a:r>
                        <a:rPr lang="id-ID" sz="1200">
                          <a:effectLst/>
                        </a:rPr>
                        <a:t>Erik Kurniawan (SPD)</a:t>
                      </a:r>
                      <a:endParaRPr lang="en-US" sz="1200">
                        <a:effectLst/>
                        <a:latin typeface="Calibri"/>
                        <a:ea typeface="Times New Roman"/>
                        <a:cs typeface="Times New Roman"/>
                      </a:endParaRPr>
                    </a:p>
                  </a:txBody>
                  <a:tcPr marL="68580" marR="68580" marT="0" marB="0"/>
                </a:tc>
                <a:tc>
                  <a:txBody>
                    <a:bodyPr/>
                    <a:lstStyle/>
                    <a:p>
                      <a:pPr algn="just">
                        <a:spcAft>
                          <a:spcPts val="0"/>
                        </a:spcAft>
                      </a:pPr>
                      <a:r>
                        <a:rPr lang="id-ID" sz="1200">
                          <a:effectLst/>
                        </a:rPr>
                        <a:t>Djayadi Hanan (Paramadina)</a:t>
                      </a:r>
                      <a:endParaRPr lang="en-US" sz="1200">
                        <a:effectLst/>
                        <a:latin typeface="Calibri"/>
                        <a:ea typeface="Times New Roman"/>
                        <a:cs typeface="Times New Roman"/>
                      </a:endParaRPr>
                    </a:p>
                  </a:txBody>
                  <a:tcPr marL="68580" marR="68580" marT="0" marB="0"/>
                </a:tc>
                <a:tc>
                  <a:txBody>
                    <a:bodyPr/>
                    <a:lstStyle/>
                    <a:p>
                      <a:pPr algn="just">
                        <a:spcAft>
                          <a:spcPts val="0"/>
                        </a:spcAft>
                      </a:pPr>
                      <a:r>
                        <a:rPr lang="id-ID" sz="1200">
                          <a:effectLst/>
                        </a:rPr>
                        <a:t>Antony Lee (Kompas) </a:t>
                      </a:r>
                      <a:endParaRPr lang="en-US" sz="1200">
                        <a:effectLst/>
                        <a:latin typeface="Calibri"/>
                        <a:ea typeface="Times New Roman"/>
                        <a:cs typeface="Times New Roman"/>
                      </a:endParaRPr>
                    </a:p>
                  </a:txBody>
                  <a:tcPr marL="68580" marR="68580" marT="0" marB="0"/>
                </a:tc>
              </a:tr>
              <a:tr h="370840">
                <a:tc>
                  <a:txBody>
                    <a:bodyPr/>
                    <a:lstStyle/>
                    <a:p>
                      <a:pPr algn="just">
                        <a:spcAft>
                          <a:spcPts val="0"/>
                        </a:spcAft>
                      </a:pPr>
                      <a:r>
                        <a:rPr lang="id-ID" sz="1200" dirty="0">
                          <a:effectLst/>
                        </a:rPr>
                        <a:t>Muhammad Nur Alamsyah (LP3ES) </a:t>
                      </a:r>
                      <a:endParaRPr lang="en-US" sz="1200" dirty="0">
                        <a:effectLst/>
                        <a:latin typeface="Calibri"/>
                        <a:ea typeface="Times New Roman"/>
                        <a:cs typeface="Times New Roman"/>
                      </a:endParaRPr>
                    </a:p>
                  </a:txBody>
                  <a:tcPr marL="68580" marR="68580" marT="0" marB="0"/>
                </a:tc>
                <a:tc>
                  <a:txBody>
                    <a:bodyPr/>
                    <a:lstStyle/>
                    <a:p>
                      <a:pPr algn="just">
                        <a:spcAft>
                          <a:spcPts val="0"/>
                        </a:spcAft>
                      </a:pPr>
                      <a:r>
                        <a:rPr lang="id-ID" sz="1200">
                          <a:effectLst/>
                        </a:rPr>
                        <a:t>Jamil Burhan (Akademisi)</a:t>
                      </a:r>
                      <a:endParaRPr lang="en-US" sz="1200">
                        <a:effectLst/>
                        <a:latin typeface="Calibri"/>
                        <a:ea typeface="Times New Roman"/>
                        <a:cs typeface="Times New Roman"/>
                      </a:endParaRPr>
                    </a:p>
                  </a:txBody>
                  <a:tcPr marL="68580" marR="68580" marT="0" marB="0"/>
                </a:tc>
                <a:tc>
                  <a:txBody>
                    <a:bodyPr/>
                    <a:lstStyle/>
                    <a:p>
                      <a:pPr algn="just">
                        <a:spcAft>
                          <a:spcPts val="0"/>
                        </a:spcAft>
                      </a:pPr>
                      <a:r>
                        <a:rPr lang="id-ID" sz="1200">
                          <a:effectLst/>
                        </a:rPr>
                        <a:t>Didik Supriyanto (Merdeka.com) </a:t>
                      </a:r>
                      <a:endParaRPr lang="en-US" sz="1200">
                        <a:effectLst/>
                        <a:latin typeface="Calibri"/>
                        <a:ea typeface="Times New Roman"/>
                        <a:cs typeface="Times New Roman"/>
                      </a:endParaRPr>
                    </a:p>
                  </a:txBody>
                  <a:tcPr marL="68580" marR="68580" marT="0" marB="0"/>
                </a:tc>
              </a:tr>
              <a:tr h="370840">
                <a:tc>
                  <a:txBody>
                    <a:bodyPr/>
                    <a:lstStyle/>
                    <a:p>
                      <a:pPr algn="just">
                        <a:spcAft>
                          <a:spcPts val="0"/>
                        </a:spcAft>
                      </a:pPr>
                      <a:r>
                        <a:rPr lang="id-ID" sz="1200">
                          <a:effectLst/>
                        </a:rPr>
                        <a:t>Veri Junaedi (Kode Inisiatif) </a:t>
                      </a:r>
                      <a:endParaRPr lang="en-US" sz="1200">
                        <a:effectLst/>
                        <a:latin typeface="Calibri"/>
                        <a:ea typeface="Times New Roman"/>
                        <a:cs typeface="Times New Roman"/>
                      </a:endParaRPr>
                    </a:p>
                  </a:txBody>
                  <a:tcPr marL="68580" marR="68580" marT="0" marB="0"/>
                </a:tc>
                <a:tc>
                  <a:txBody>
                    <a:bodyPr/>
                    <a:lstStyle/>
                    <a:p>
                      <a:pPr algn="just">
                        <a:spcAft>
                          <a:spcPts val="0"/>
                        </a:spcAft>
                      </a:pPr>
                      <a:r>
                        <a:rPr lang="id-ID" sz="1200">
                          <a:effectLst/>
                        </a:rPr>
                        <a:t>Ucu Martanto (Unair) </a:t>
                      </a:r>
                      <a:endParaRPr lang="en-US" sz="1200">
                        <a:effectLst/>
                        <a:latin typeface="Calibri"/>
                        <a:ea typeface="Times New Roman"/>
                        <a:cs typeface="Times New Roman"/>
                      </a:endParaRPr>
                    </a:p>
                  </a:txBody>
                  <a:tcPr marL="68580" marR="68580" marT="0" marB="0"/>
                </a:tc>
                <a:tc>
                  <a:txBody>
                    <a:bodyPr/>
                    <a:lstStyle/>
                    <a:p>
                      <a:pPr algn="just">
                        <a:spcAft>
                          <a:spcPts val="0"/>
                        </a:spcAft>
                      </a:pPr>
                      <a:r>
                        <a:rPr lang="id-ID" sz="1200" dirty="0">
                          <a:effectLst/>
                        </a:rPr>
                        <a:t>Agoeng Wijaya </a:t>
                      </a:r>
                      <a:r>
                        <a:rPr lang="id-ID" sz="1200" dirty="0" smtClean="0">
                          <a:effectLst/>
                        </a:rPr>
                        <a:t>(Tempo)</a:t>
                      </a:r>
                      <a:endParaRPr lang="en-US" sz="1200" dirty="0">
                        <a:effectLst/>
                        <a:latin typeface="Calibri"/>
                        <a:ea typeface="Times New Roman"/>
                        <a:cs typeface="Times New Roman"/>
                      </a:endParaRPr>
                    </a:p>
                  </a:txBody>
                  <a:tcPr marL="68580" marR="68580" marT="0" marB="0"/>
                </a:tc>
              </a:tr>
              <a:tr h="370840">
                <a:tc>
                  <a:txBody>
                    <a:bodyPr/>
                    <a:lstStyle/>
                    <a:p>
                      <a:pPr algn="just">
                        <a:spcAft>
                          <a:spcPts val="0"/>
                        </a:spcAft>
                      </a:pPr>
                      <a:r>
                        <a:rPr lang="id-ID" sz="1200">
                          <a:effectLst/>
                        </a:rPr>
                        <a:t>Heppy Sebayang (PPUA Penca) </a:t>
                      </a:r>
                      <a:endParaRPr lang="en-US" sz="1200">
                        <a:effectLst/>
                        <a:latin typeface="Calibri"/>
                        <a:ea typeface="Times New Roman"/>
                        <a:cs typeface="Times New Roman"/>
                      </a:endParaRPr>
                    </a:p>
                  </a:txBody>
                  <a:tcPr marL="68580" marR="68580" marT="0" marB="0"/>
                </a:tc>
                <a:tc rowSpan="5">
                  <a:txBody>
                    <a:bodyPr/>
                    <a:lstStyle/>
                    <a:p>
                      <a:pPr algn="just">
                        <a:spcAft>
                          <a:spcPts val="0"/>
                        </a:spcAft>
                      </a:pPr>
                      <a:r>
                        <a:rPr lang="id-ID" sz="1200">
                          <a:effectLst/>
                        </a:rPr>
                        <a:t>Khairul Fahmi (Unand) </a:t>
                      </a:r>
                      <a:endParaRPr lang="en-US" sz="1200">
                        <a:effectLst/>
                        <a:latin typeface="Calibri"/>
                        <a:ea typeface="Times New Roman"/>
                        <a:cs typeface="Times New Roman"/>
                      </a:endParaRPr>
                    </a:p>
                  </a:txBody>
                  <a:tcPr marL="68580" marR="68580" marT="0" marB="0"/>
                </a:tc>
                <a:tc rowSpan="5">
                  <a:txBody>
                    <a:bodyPr/>
                    <a:lstStyle/>
                    <a:p>
                      <a:pPr algn="just">
                        <a:spcAft>
                          <a:spcPts val="0"/>
                        </a:spcAft>
                      </a:pPr>
                      <a:r>
                        <a:rPr lang="id-ID" sz="1200">
                          <a:effectLst/>
                        </a:rPr>
                        <a:t>Harun Husein (Republika)</a:t>
                      </a:r>
                      <a:endParaRPr lang="en-US" sz="1200">
                        <a:effectLst/>
                        <a:latin typeface="Calibri"/>
                        <a:ea typeface="Times New Roman"/>
                        <a:cs typeface="Times New Roman"/>
                      </a:endParaRPr>
                    </a:p>
                  </a:txBody>
                  <a:tcPr marL="68580" marR="68580" marT="0" marB="0"/>
                </a:tc>
              </a:tr>
              <a:tr h="370840">
                <a:tc>
                  <a:txBody>
                    <a:bodyPr/>
                    <a:lstStyle/>
                    <a:p>
                      <a:pPr algn="just">
                        <a:spcAft>
                          <a:spcPts val="0"/>
                        </a:spcAft>
                      </a:pPr>
                      <a:r>
                        <a:rPr lang="id-ID" sz="1200">
                          <a:effectLst/>
                        </a:rPr>
                        <a:t>Titi Anggraini (Perludem) </a:t>
                      </a:r>
                      <a:endParaRPr lang="en-US" sz="120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r>
              <a:tr h="370840">
                <a:tc>
                  <a:txBody>
                    <a:bodyPr/>
                    <a:lstStyle/>
                    <a:p>
                      <a:pPr algn="just">
                        <a:spcAft>
                          <a:spcPts val="0"/>
                        </a:spcAft>
                      </a:pPr>
                      <a:r>
                        <a:rPr lang="id-ID" sz="1200">
                          <a:effectLst/>
                        </a:rPr>
                        <a:t>Ray Rangkuti (Lingkar Madani) </a:t>
                      </a:r>
                      <a:endParaRPr lang="en-US" sz="120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r>
              <a:tr h="370840">
                <a:tc>
                  <a:txBody>
                    <a:bodyPr/>
                    <a:lstStyle/>
                    <a:p>
                      <a:pPr algn="just">
                        <a:spcAft>
                          <a:spcPts val="0"/>
                        </a:spcAft>
                      </a:pPr>
                      <a:r>
                        <a:rPr lang="id-ID" sz="1200">
                          <a:effectLst/>
                        </a:rPr>
                        <a:t>Dadang Trisasongko (TII)</a:t>
                      </a:r>
                      <a:endParaRPr lang="en-US" sz="120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r>
              <a:tr h="370840">
                <a:tc>
                  <a:txBody>
                    <a:bodyPr/>
                    <a:lstStyle/>
                    <a:p>
                      <a:pPr algn="just">
                        <a:spcAft>
                          <a:spcPts val="0"/>
                        </a:spcAft>
                      </a:pPr>
                      <a:r>
                        <a:rPr lang="id-ID" sz="1200" dirty="0">
                          <a:effectLst/>
                        </a:rPr>
                        <a:t>Sulastio (LSPP)</a:t>
                      </a:r>
                      <a:endParaRPr lang="en-US" sz="1200" dirty="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420613578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4191001" cy="857250"/>
          </a:xfrm>
        </p:spPr>
        <p:txBody>
          <a:bodyPr/>
          <a:lstStyle/>
          <a:p>
            <a:pPr lvl="0"/>
            <a:r>
              <a:rPr lang="id-ID" sz="2000" i="1" dirty="0">
                <a:latin typeface="Cambria"/>
                <a:cs typeface="Cambria"/>
              </a:rPr>
              <a:t>Menurut anda bagaimana koordinasi </a:t>
            </a:r>
            <a:r>
              <a:rPr lang="id-ID" sz="2000" b="1" i="1" dirty="0">
                <a:latin typeface="Cambria"/>
                <a:cs typeface="Cambria"/>
              </a:rPr>
              <a:t>antara Bawaslu dengan kepolisian </a:t>
            </a:r>
            <a:r>
              <a:rPr lang="id-ID" sz="2000" i="1" dirty="0">
                <a:latin typeface="Cambria"/>
                <a:cs typeface="Cambria"/>
              </a:rPr>
              <a:t>dalam menyelenggarakan pemilu</a:t>
            </a:r>
            <a:r>
              <a:rPr lang="id-ID" sz="2000" i="1" dirty="0" smtClean="0">
                <a:latin typeface="Cambria"/>
                <a:cs typeface="Cambria"/>
              </a:rPr>
              <a:t>?</a:t>
            </a:r>
            <a:endParaRPr lang="en-US" sz="2000" dirty="0">
              <a:latin typeface="Cambria"/>
              <a:cs typeface="Cambria"/>
            </a:endParaRPr>
          </a:p>
        </p:txBody>
      </p:sp>
      <p:pic>
        <p:nvPicPr>
          <p:cNvPr id="4" name="Picture 3"/>
          <p:cNvPicPr>
            <a:picLocks noChangeAspect="1"/>
          </p:cNvPicPr>
          <p:nvPr/>
        </p:nvPicPr>
        <p:blipFill>
          <a:blip r:embed="rId2"/>
          <a:stretch>
            <a:fillRect/>
          </a:stretch>
        </p:blipFill>
        <p:spPr>
          <a:xfrm>
            <a:off x="-419100" y="1828800"/>
            <a:ext cx="5067300" cy="2895600"/>
          </a:xfrm>
          <a:prstGeom prst="rect">
            <a:avLst/>
          </a:prstGeom>
        </p:spPr>
      </p:pic>
      <p:sp>
        <p:nvSpPr>
          <p:cNvPr id="5" name="Title 1"/>
          <p:cNvSpPr txBox="1">
            <a:spLocks/>
          </p:cNvSpPr>
          <p:nvPr/>
        </p:nvSpPr>
        <p:spPr>
          <a:xfrm>
            <a:off x="5067300" y="4114800"/>
            <a:ext cx="4191001"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lvl="0"/>
            <a:r>
              <a:rPr lang="id-ID" sz="2000" i="1" dirty="0">
                <a:latin typeface="Cambria"/>
                <a:cs typeface="Cambria"/>
              </a:rPr>
              <a:t>Menurut anda bagaimana koordinasi </a:t>
            </a:r>
            <a:r>
              <a:rPr lang="id-ID" sz="2000" b="1" i="1" dirty="0">
                <a:latin typeface="Cambria"/>
                <a:cs typeface="Cambria"/>
              </a:rPr>
              <a:t>antara Bawaslu dengan kejaksaan</a:t>
            </a:r>
            <a:r>
              <a:rPr lang="id-ID" sz="2000" i="1" dirty="0">
                <a:latin typeface="Cambria"/>
                <a:cs typeface="Cambria"/>
              </a:rPr>
              <a:t> dalam menyelenggarakan pemilu?</a:t>
            </a:r>
            <a:endParaRPr lang="en-US" sz="2000" i="1" dirty="0">
              <a:latin typeface="Cambria"/>
              <a:cs typeface="Cambria"/>
            </a:endParaRPr>
          </a:p>
        </p:txBody>
      </p:sp>
      <p:pic>
        <p:nvPicPr>
          <p:cNvPr id="6" name="Picture 5"/>
          <p:cNvPicPr>
            <a:picLocks noChangeAspect="1"/>
          </p:cNvPicPr>
          <p:nvPr/>
        </p:nvPicPr>
        <p:blipFill>
          <a:blip r:embed="rId3"/>
          <a:stretch>
            <a:fillRect/>
          </a:stretch>
        </p:blipFill>
        <p:spPr>
          <a:xfrm>
            <a:off x="4648200" y="901700"/>
            <a:ext cx="4876800" cy="2819400"/>
          </a:xfrm>
          <a:prstGeom prst="rect">
            <a:avLst/>
          </a:prstGeom>
        </p:spPr>
      </p:pic>
    </p:spTree>
    <p:extLst>
      <p:ext uri="{BB962C8B-B14F-4D97-AF65-F5344CB8AC3E}">
        <p14:creationId xmlns:p14="http://schemas.microsoft.com/office/powerpoint/2010/main" val="4243644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sz="1800" i="1" dirty="0">
                <a:latin typeface="Cambria"/>
                <a:cs typeface="Cambria"/>
              </a:rPr>
              <a:t>Menurut anda bagaimana sosialisasi yang dilakukan </a:t>
            </a:r>
            <a:r>
              <a:rPr lang="id-ID" sz="1800" b="1" i="1" dirty="0">
                <a:latin typeface="Cambria"/>
                <a:cs typeface="Cambria"/>
              </a:rPr>
              <a:t>KPU kepada pemilih</a:t>
            </a:r>
            <a:r>
              <a:rPr lang="id-ID" sz="1800" i="1" dirty="0">
                <a:latin typeface="Cambria"/>
                <a:cs typeface="Cambria"/>
              </a:rPr>
              <a:t> dalam penyelenggaraan pemilu</a:t>
            </a:r>
            <a:r>
              <a:rPr lang="id-ID" sz="1800" i="1" dirty="0" smtClean="0">
                <a:latin typeface="Cambria"/>
                <a:cs typeface="Cambria"/>
              </a:rPr>
              <a:t>?</a:t>
            </a:r>
            <a:endParaRPr lang="en-US" sz="1800" dirty="0">
              <a:latin typeface="Cambria"/>
              <a:cs typeface="Cambria"/>
            </a:endParaRPr>
          </a:p>
        </p:txBody>
      </p:sp>
      <p:pic>
        <p:nvPicPr>
          <p:cNvPr id="4" name="Picture 3"/>
          <p:cNvPicPr>
            <a:picLocks noChangeAspect="1"/>
          </p:cNvPicPr>
          <p:nvPr/>
        </p:nvPicPr>
        <p:blipFill>
          <a:blip r:embed="rId2"/>
          <a:stretch>
            <a:fillRect/>
          </a:stretch>
        </p:blipFill>
        <p:spPr>
          <a:xfrm>
            <a:off x="2336800" y="1790700"/>
            <a:ext cx="4241800" cy="2705100"/>
          </a:xfrm>
          <a:prstGeom prst="rect">
            <a:avLst/>
          </a:prstGeom>
        </p:spPr>
      </p:pic>
    </p:spTree>
    <p:extLst>
      <p:ext uri="{BB962C8B-B14F-4D97-AF65-F5344CB8AC3E}">
        <p14:creationId xmlns:p14="http://schemas.microsoft.com/office/powerpoint/2010/main" val="2750857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175"/>
            <a:ext cx="6508377" cy="857250"/>
          </a:xfrm>
        </p:spPr>
        <p:txBody>
          <a:bodyPr/>
          <a:lstStyle/>
          <a:p>
            <a:r>
              <a:rPr lang="en-US" dirty="0" err="1" smtClean="0"/>
              <a:t>Temuan</a:t>
            </a:r>
            <a:endParaRPr lang="en-US" dirty="0"/>
          </a:p>
        </p:txBody>
      </p:sp>
      <p:sp>
        <p:nvSpPr>
          <p:cNvPr id="3" name="Content Placeholder 2"/>
          <p:cNvSpPr>
            <a:spLocks noGrp="1"/>
          </p:cNvSpPr>
          <p:nvPr>
            <p:ph idx="1"/>
          </p:nvPr>
        </p:nvSpPr>
        <p:spPr>
          <a:xfrm>
            <a:off x="457199" y="1206500"/>
            <a:ext cx="7061201" cy="3771900"/>
          </a:xfrm>
        </p:spPr>
        <p:txBody>
          <a:bodyPr>
            <a:normAutofit fontScale="70000" lnSpcReduction="20000"/>
          </a:bodyPr>
          <a:lstStyle/>
          <a:p>
            <a:r>
              <a:rPr lang="en-US" dirty="0" err="1"/>
              <a:t>Walau</a:t>
            </a:r>
            <a:r>
              <a:rPr lang="en-US" dirty="0"/>
              <a:t> </a:t>
            </a:r>
            <a:r>
              <a:rPr lang="en-US" dirty="0" err="1"/>
              <a:t>mayoritas</a:t>
            </a:r>
            <a:r>
              <a:rPr lang="en-US" dirty="0"/>
              <a:t> </a:t>
            </a:r>
            <a:r>
              <a:rPr lang="en-US" dirty="0" err="1"/>
              <a:t>responden</a:t>
            </a:r>
            <a:r>
              <a:rPr lang="en-US" dirty="0"/>
              <a:t> </a:t>
            </a:r>
            <a:r>
              <a:rPr lang="en-US" dirty="0" err="1"/>
              <a:t>menilai</a:t>
            </a:r>
            <a:r>
              <a:rPr lang="en-US" dirty="0"/>
              <a:t> KPU </a:t>
            </a:r>
            <a:r>
              <a:rPr lang="en-US" dirty="0" err="1"/>
              <a:t>dan</a:t>
            </a:r>
            <a:r>
              <a:rPr lang="en-US" dirty="0"/>
              <a:t> </a:t>
            </a:r>
            <a:r>
              <a:rPr lang="en-US" dirty="0" err="1"/>
              <a:t>Bawaslu</a:t>
            </a:r>
            <a:r>
              <a:rPr lang="en-US" dirty="0"/>
              <a:t> </a:t>
            </a:r>
            <a:r>
              <a:rPr lang="en-US" dirty="0" err="1"/>
              <a:t>cukup</a:t>
            </a:r>
            <a:r>
              <a:rPr lang="en-US" dirty="0"/>
              <a:t> </a:t>
            </a:r>
            <a:r>
              <a:rPr lang="en-US" dirty="0" err="1"/>
              <a:t>mampu</a:t>
            </a:r>
            <a:r>
              <a:rPr lang="en-US" dirty="0"/>
              <a:t> </a:t>
            </a:r>
            <a:r>
              <a:rPr lang="en-US" dirty="0" err="1"/>
              <a:t>dan</a:t>
            </a:r>
            <a:r>
              <a:rPr lang="en-US" dirty="0"/>
              <a:t> </a:t>
            </a:r>
            <a:r>
              <a:rPr lang="en-US" dirty="0" err="1"/>
              <a:t>mampu</a:t>
            </a:r>
            <a:r>
              <a:rPr lang="en-US" dirty="0"/>
              <a:t> </a:t>
            </a:r>
            <a:r>
              <a:rPr lang="en-US" dirty="0" err="1"/>
              <a:t>menerapkan</a:t>
            </a:r>
            <a:r>
              <a:rPr lang="en-US" dirty="0"/>
              <a:t> </a:t>
            </a:r>
            <a:r>
              <a:rPr lang="en-US" dirty="0" err="1"/>
              <a:t>asas</a:t>
            </a:r>
            <a:r>
              <a:rPr lang="en-US" dirty="0"/>
              <a:t> </a:t>
            </a:r>
            <a:r>
              <a:rPr lang="en-US" dirty="0" err="1"/>
              <a:t>mandiri</a:t>
            </a:r>
            <a:r>
              <a:rPr lang="en-US" dirty="0"/>
              <a:t>, </a:t>
            </a:r>
            <a:r>
              <a:rPr lang="en-US" dirty="0" err="1"/>
              <a:t>masih</a:t>
            </a:r>
            <a:r>
              <a:rPr lang="en-US" dirty="0"/>
              <a:t> </a:t>
            </a:r>
            <a:r>
              <a:rPr lang="en-US" dirty="0" err="1"/>
              <a:t>terdapat</a:t>
            </a:r>
            <a:r>
              <a:rPr lang="en-US" dirty="0"/>
              <a:t> 27% </a:t>
            </a:r>
            <a:r>
              <a:rPr lang="en-US" dirty="0" err="1"/>
              <a:t>responden</a:t>
            </a:r>
            <a:r>
              <a:rPr lang="en-US" dirty="0"/>
              <a:t> yang </a:t>
            </a:r>
            <a:r>
              <a:rPr lang="en-US" dirty="0" err="1"/>
              <a:t>mengatakan</a:t>
            </a:r>
            <a:r>
              <a:rPr lang="en-US" dirty="0"/>
              <a:t> </a:t>
            </a:r>
            <a:r>
              <a:rPr lang="en-US" dirty="0" err="1"/>
              <a:t>bahwa</a:t>
            </a:r>
            <a:r>
              <a:rPr lang="en-US" dirty="0"/>
              <a:t> </a:t>
            </a:r>
            <a:r>
              <a:rPr lang="en-US" dirty="0" err="1"/>
              <a:t>Bawaslu</a:t>
            </a:r>
            <a:r>
              <a:rPr lang="en-US" dirty="0"/>
              <a:t> </a:t>
            </a:r>
            <a:r>
              <a:rPr lang="en-US" dirty="0" err="1"/>
              <a:t>kurang</a:t>
            </a:r>
            <a:r>
              <a:rPr lang="en-US" dirty="0"/>
              <a:t> </a:t>
            </a:r>
            <a:r>
              <a:rPr lang="en-US" dirty="0" err="1"/>
              <a:t>mampu</a:t>
            </a:r>
            <a:r>
              <a:rPr lang="en-US" dirty="0"/>
              <a:t> </a:t>
            </a:r>
            <a:r>
              <a:rPr lang="en-US" dirty="0" err="1"/>
              <a:t>menerapkan</a:t>
            </a:r>
            <a:r>
              <a:rPr lang="en-US" dirty="0"/>
              <a:t> </a:t>
            </a:r>
            <a:r>
              <a:rPr lang="en-US" dirty="0" err="1"/>
              <a:t>asas</a:t>
            </a:r>
            <a:r>
              <a:rPr lang="en-US" dirty="0"/>
              <a:t> </a:t>
            </a:r>
            <a:r>
              <a:rPr lang="en-US" dirty="0" err="1"/>
              <a:t>tersebut</a:t>
            </a:r>
            <a:r>
              <a:rPr lang="en-US" dirty="0" smtClean="0"/>
              <a:t>.</a:t>
            </a:r>
            <a:endParaRPr lang="en-US" dirty="0"/>
          </a:p>
          <a:p>
            <a:r>
              <a:rPr lang="en-US" dirty="0"/>
              <a:t>44% </a:t>
            </a:r>
            <a:r>
              <a:rPr lang="en-US" dirty="0" err="1"/>
              <a:t>responden</a:t>
            </a:r>
            <a:r>
              <a:rPr lang="en-US" dirty="0"/>
              <a:t> </a:t>
            </a:r>
            <a:r>
              <a:rPr lang="en-US" dirty="0" err="1"/>
              <a:t>masih</a:t>
            </a:r>
            <a:r>
              <a:rPr lang="en-US" dirty="0"/>
              <a:t> </a:t>
            </a:r>
            <a:r>
              <a:rPr lang="en-US" dirty="0" err="1"/>
              <a:t>menilai</a:t>
            </a:r>
            <a:r>
              <a:rPr lang="en-US" dirty="0"/>
              <a:t> </a:t>
            </a:r>
            <a:r>
              <a:rPr lang="en-US" dirty="0" err="1"/>
              <a:t>Bawaslu</a:t>
            </a:r>
            <a:r>
              <a:rPr lang="en-US" dirty="0"/>
              <a:t> </a:t>
            </a:r>
            <a:r>
              <a:rPr lang="en-US" dirty="0" err="1"/>
              <a:t>kurang</a:t>
            </a:r>
            <a:r>
              <a:rPr lang="en-US" dirty="0"/>
              <a:t> </a:t>
            </a:r>
            <a:r>
              <a:rPr lang="en-US" dirty="0" err="1"/>
              <a:t>mampu</a:t>
            </a:r>
            <a:r>
              <a:rPr lang="en-US" dirty="0"/>
              <a:t> </a:t>
            </a:r>
            <a:r>
              <a:rPr lang="id-ID" dirty="0"/>
              <a:t>mempraktikan sikap professional dalam menjalankan tugas penyelenggaraan pemilu</a:t>
            </a:r>
            <a:r>
              <a:rPr lang="id-ID" dirty="0" smtClean="0"/>
              <a:t>.</a:t>
            </a:r>
            <a:endParaRPr lang="en-US" dirty="0"/>
          </a:p>
          <a:p>
            <a:r>
              <a:rPr lang="id-ID" dirty="0"/>
              <a:t>37% responden menilai Bawaslu kurang mampu mendorong dan memberikan kepastian hukum dalam setiap tahapan Pemilu</a:t>
            </a:r>
            <a:r>
              <a:rPr lang="id-ID" dirty="0" smtClean="0"/>
              <a:t>.</a:t>
            </a:r>
            <a:endParaRPr lang="en-US" dirty="0"/>
          </a:p>
          <a:p>
            <a:r>
              <a:rPr lang="id-ID" dirty="0"/>
              <a:t>Mayoritas responden (53%) menilai bahwa regulasi teknis kampanye dan dana kampanye yang dibuat KPU menimbulkan multitafsir dalam pengimplementasiannya. </a:t>
            </a:r>
            <a:endParaRPr lang="en-US" dirty="0"/>
          </a:p>
          <a:p>
            <a:r>
              <a:rPr lang="en-US" dirty="0" err="1"/>
              <a:t>Mayoritas</a:t>
            </a:r>
            <a:r>
              <a:rPr lang="en-US" dirty="0"/>
              <a:t> </a:t>
            </a:r>
            <a:r>
              <a:rPr lang="en-US" dirty="0" err="1"/>
              <a:t>responden</a:t>
            </a:r>
            <a:r>
              <a:rPr lang="en-US" dirty="0"/>
              <a:t> </a:t>
            </a:r>
            <a:r>
              <a:rPr lang="en-US" dirty="0" err="1"/>
              <a:t>menilai</a:t>
            </a:r>
            <a:r>
              <a:rPr lang="en-US" dirty="0"/>
              <a:t> </a:t>
            </a:r>
            <a:r>
              <a:rPr lang="en-US" dirty="0" err="1"/>
              <a:t>bahwa</a:t>
            </a:r>
            <a:r>
              <a:rPr lang="en-US" dirty="0"/>
              <a:t> </a:t>
            </a:r>
            <a:r>
              <a:rPr lang="en-US" dirty="0" err="1"/>
              <a:t>regulasi</a:t>
            </a:r>
            <a:r>
              <a:rPr lang="en-US" dirty="0"/>
              <a:t> </a:t>
            </a:r>
            <a:r>
              <a:rPr lang="en-US" dirty="0" err="1"/>
              <a:t>teknis</a:t>
            </a:r>
            <a:r>
              <a:rPr lang="en-US" dirty="0"/>
              <a:t> </a:t>
            </a:r>
            <a:r>
              <a:rPr lang="en-US" dirty="0" err="1"/>
              <a:t>pengawasan</a:t>
            </a:r>
            <a:r>
              <a:rPr lang="en-US" dirty="0"/>
              <a:t> </a:t>
            </a:r>
            <a:r>
              <a:rPr lang="en-US" dirty="0" err="1"/>
              <a:t>tahapan</a:t>
            </a:r>
            <a:r>
              <a:rPr lang="en-US" dirty="0"/>
              <a:t> (57%) </a:t>
            </a:r>
            <a:r>
              <a:rPr lang="en-US" dirty="0" err="1"/>
              <a:t>dan</a:t>
            </a:r>
            <a:r>
              <a:rPr lang="en-US" dirty="0"/>
              <a:t> </a:t>
            </a:r>
            <a:r>
              <a:rPr lang="id-ID" dirty="0"/>
              <a:t>regulasi teknis penanganan pelanggaran peserta pemilu </a:t>
            </a:r>
            <a:r>
              <a:rPr lang="en-US" dirty="0"/>
              <a:t>(54%) yang </a:t>
            </a:r>
            <a:r>
              <a:rPr lang="en-US" dirty="0" err="1"/>
              <a:t>dibuat</a:t>
            </a:r>
            <a:r>
              <a:rPr lang="en-US" dirty="0"/>
              <a:t> </a:t>
            </a:r>
            <a:r>
              <a:rPr lang="en-US" dirty="0" err="1"/>
              <a:t>Bawaslu</a:t>
            </a:r>
            <a:r>
              <a:rPr lang="en-US" dirty="0"/>
              <a:t> </a:t>
            </a:r>
            <a:r>
              <a:rPr lang="en-US" dirty="0" err="1"/>
              <a:t>menimbulkan</a:t>
            </a:r>
            <a:r>
              <a:rPr lang="en-US" dirty="0"/>
              <a:t> </a:t>
            </a:r>
            <a:r>
              <a:rPr lang="en-US" dirty="0" err="1"/>
              <a:t>multitafsir</a:t>
            </a:r>
            <a:r>
              <a:rPr lang="en-US" dirty="0"/>
              <a:t> </a:t>
            </a:r>
            <a:r>
              <a:rPr lang="en-US" dirty="0" err="1"/>
              <a:t>dalam</a:t>
            </a:r>
            <a:r>
              <a:rPr lang="en-US" dirty="0"/>
              <a:t> </a:t>
            </a:r>
            <a:r>
              <a:rPr lang="en-US" dirty="0" err="1"/>
              <a:t>pengimplementasiannya</a:t>
            </a:r>
            <a:r>
              <a:rPr lang="en-US" dirty="0"/>
              <a:t>. </a:t>
            </a:r>
            <a:r>
              <a:rPr lang="en-US" dirty="0" err="1"/>
              <a:t>Selain</a:t>
            </a:r>
            <a:r>
              <a:rPr lang="en-US" dirty="0"/>
              <a:t> </a:t>
            </a:r>
            <a:r>
              <a:rPr lang="en-US" dirty="0" err="1"/>
              <a:t>itu</a:t>
            </a:r>
            <a:r>
              <a:rPr lang="en-US" dirty="0"/>
              <a:t>, 73% </a:t>
            </a:r>
            <a:r>
              <a:rPr lang="en-US" dirty="0" err="1"/>
              <a:t>responden</a:t>
            </a:r>
            <a:r>
              <a:rPr lang="en-US" dirty="0"/>
              <a:t> </a:t>
            </a:r>
            <a:r>
              <a:rPr lang="en-US" dirty="0" err="1"/>
              <a:t>menilai</a:t>
            </a:r>
            <a:r>
              <a:rPr lang="en-US" dirty="0"/>
              <a:t> </a:t>
            </a:r>
            <a:r>
              <a:rPr lang="en-US" dirty="0" err="1"/>
              <a:t>bahwa</a:t>
            </a:r>
            <a:r>
              <a:rPr lang="en-US" dirty="0"/>
              <a:t> </a:t>
            </a:r>
            <a:r>
              <a:rPr lang="en-US" dirty="0" err="1"/>
              <a:t>regulasi</a:t>
            </a:r>
            <a:r>
              <a:rPr lang="en-US" dirty="0"/>
              <a:t> </a:t>
            </a:r>
            <a:r>
              <a:rPr lang="en-US" dirty="0" err="1"/>
              <a:t>teknis</a:t>
            </a:r>
            <a:r>
              <a:rPr lang="en-US" dirty="0"/>
              <a:t> </a:t>
            </a:r>
            <a:r>
              <a:rPr lang="en-US" dirty="0" err="1"/>
              <a:t>penyelesaian</a:t>
            </a:r>
            <a:r>
              <a:rPr lang="en-US" dirty="0"/>
              <a:t> </a:t>
            </a:r>
            <a:r>
              <a:rPr lang="en-US" dirty="0" err="1"/>
              <a:t>sengketa</a:t>
            </a:r>
            <a:r>
              <a:rPr lang="en-US" dirty="0"/>
              <a:t> </a:t>
            </a:r>
            <a:r>
              <a:rPr lang="en-US" dirty="0" err="1"/>
              <a:t>pemilu</a:t>
            </a:r>
            <a:r>
              <a:rPr lang="en-US" dirty="0"/>
              <a:t> yang </a:t>
            </a:r>
            <a:r>
              <a:rPr lang="en-US" dirty="0" err="1"/>
              <a:t>dibuat</a:t>
            </a:r>
            <a:r>
              <a:rPr lang="en-US" dirty="0"/>
              <a:t> </a:t>
            </a:r>
            <a:r>
              <a:rPr lang="en-US" dirty="0" err="1"/>
              <a:t>Bawaslu</a:t>
            </a:r>
            <a:r>
              <a:rPr lang="en-US" dirty="0"/>
              <a:t> </a:t>
            </a:r>
            <a:r>
              <a:rPr lang="en-US" dirty="0" err="1"/>
              <a:t>menimbulkan</a:t>
            </a:r>
            <a:r>
              <a:rPr lang="en-US" dirty="0"/>
              <a:t> </a:t>
            </a:r>
            <a:r>
              <a:rPr lang="en-US" dirty="0" err="1"/>
              <a:t>multitafsir</a:t>
            </a:r>
            <a:r>
              <a:rPr lang="en-US" dirty="0"/>
              <a:t> </a:t>
            </a:r>
            <a:r>
              <a:rPr lang="en-US" dirty="0" err="1"/>
              <a:t>dalam</a:t>
            </a:r>
            <a:r>
              <a:rPr lang="en-US" dirty="0"/>
              <a:t> </a:t>
            </a:r>
            <a:r>
              <a:rPr lang="en-US" dirty="0" err="1"/>
              <a:t>pengimplementasiannya</a:t>
            </a:r>
            <a:r>
              <a:rPr lang="en-US" dirty="0"/>
              <a:t>.</a:t>
            </a:r>
          </a:p>
          <a:p>
            <a:endParaRPr lang="en-US" dirty="0"/>
          </a:p>
        </p:txBody>
      </p:sp>
    </p:spTree>
    <p:extLst>
      <p:ext uri="{BB962C8B-B14F-4D97-AF65-F5344CB8AC3E}">
        <p14:creationId xmlns:p14="http://schemas.microsoft.com/office/powerpoint/2010/main" val="948705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id-ID" dirty="0"/>
              <a:t>53% responden menilai komposisi SDM dan struktur KPU/ Bawaslu belum sesuai dengan tugas dan kewenangan KPU/ Bawaslu. Sedangkan untuk KPU, 20% responden juga menilai belum sesuai</a:t>
            </a:r>
            <a:r>
              <a:rPr lang="id-ID" dirty="0" smtClean="0"/>
              <a:t>.</a:t>
            </a:r>
            <a:endParaRPr lang="en-US" dirty="0"/>
          </a:p>
          <a:p>
            <a:r>
              <a:rPr lang="id-ID" dirty="0"/>
              <a:t>Walau responden menilai bahwa KPU dan Bawaslu sudah cukup terbuka terhadap informasi publik, data dan informasi yang disajikan keduanya dinilai mayoritas responden:</a:t>
            </a:r>
            <a:endParaRPr lang="en-US" dirty="0"/>
          </a:p>
          <a:p>
            <a:pPr lvl="1"/>
            <a:r>
              <a:rPr lang="en-US" dirty="0"/>
              <a:t>KPU: </a:t>
            </a:r>
            <a:r>
              <a:rPr lang="en-US" dirty="0" err="1"/>
              <a:t>Belum</a:t>
            </a:r>
            <a:r>
              <a:rPr lang="en-US" dirty="0"/>
              <a:t> </a:t>
            </a:r>
            <a:r>
              <a:rPr lang="en-US" dirty="0" err="1"/>
              <a:t>semua</a:t>
            </a:r>
            <a:r>
              <a:rPr lang="en-US" dirty="0"/>
              <a:t> digital </a:t>
            </a:r>
            <a:r>
              <a:rPr lang="en-US" dirty="0" err="1"/>
              <a:t>namun</a:t>
            </a:r>
            <a:r>
              <a:rPr lang="en-US" dirty="0"/>
              <a:t> </a:t>
            </a:r>
            <a:r>
              <a:rPr lang="en-US" dirty="0" err="1"/>
              <a:t>mudah</a:t>
            </a:r>
            <a:r>
              <a:rPr lang="en-US" dirty="0"/>
              <a:t> </a:t>
            </a:r>
            <a:r>
              <a:rPr lang="en-US" dirty="0" err="1"/>
              <a:t>diolah</a:t>
            </a:r>
            <a:endParaRPr lang="en-US" dirty="0"/>
          </a:p>
          <a:p>
            <a:pPr lvl="1"/>
            <a:r>
              <a:rPr lang="en-US" dirty="0" err="1"/>
              <a:t>Bawaslu</a:t>
            </a:r>
            <a:r>
              <a:rPr lang="en-US" dirty="0"/>
              <a:t>: </a:t>
            </a:r>
            <a:r>
              <a:rPr lang="en-US" dirty="0" err="1"/>
              <a:t>Belum</a:t>
            </a:r>
            <a:r>
              <a:rPr lang="en-US" dirty="0"/>
              <a:t> </a:t>
            </a:r>
            <a:r>
              <a:rPr lang="en-US" dirty="0" err="1"/>
              <a:t>semua</a:t>
            </a:r>
            <a:r>
              <a:rPr lang="en-US" dirty="0"/>
              <a:t> digital </a:t>
            </a:r>
            <a:r>
              <a:rPr lang="en-US" dirty="0" err="1"/>
              <a:t>dan</a:t>
            </a:r>
            <a:r>
              <a:rPr lang="en-US" dirty="0"/>
              <a:t> </a:t>
            </a:r>
            <a:r>
              <a:rPr lang="en-US" dirty="0" err="1"/>
              <a:t>sulit</a:t>
            </a:r>
            <a:r>
              <a:rPr lang="en-US" dirty="0"/>
              <a:t> </a:t>
            </a:r>
            <a:r>
              <a:rPr lang="en-US" dirty="0" err="1"/>
              <a:t>diolah</a:t>
            </a:r>
            <a:r>
              <a:rPr lang="en-US" dirty="0" smtClean="0"/>
              <a:t>.</a:t>
            </a:r>
            <a:endParaRPr lang="en-US" dirty="0"/>
          </a:p>
          <a:p>
            <a:r>
              <a:rPr lang="id-ID" dirty="0"/>
              <a:t>Penanganan laporan dugaan pelanggaran pemilu yang disampaikan oleh masyarakat kepada Bawaslu dinilai mayoritas responden (73%) belum baik (60% kurang baik, 13% tidak baik)</a:t>
            </a:r>
            <a:endParaRPr lang="en-US" dirty="0"/>
          </a:p>
          <a:p>
            <a:endParaRPr lang="en-US" dirty="0"/>
          </a:p>
        </p:txBody>
      </p:sp>
    </p:spTree>
    <p:extLst>
      <p:ext uri="{BB962C8B-B14F-4D97-AF65-F5344CB8AC3E}">
        <p14:creationId xmlns:p14="http://schemas.microsoft.com/office/powerpoint/2010/main" val="3945861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id-ID" dirty="0"/>
              <a:t>Walau mayoritas responden menilai KPU telah maksimal dalam mengajak masyarakat memilih, 30% responden menilai KPU kurang maksimal. Metode sosialisasi dan pendidikan pemilih yang dibuat pun masih dianggap belum mudah dipahami dan aksessibel oleh 27% responden</a:t>
            </a:r>
            <a:r>
              <a:rPr lang="id-ID" dirty="0" smtClean="0"/>
              <a:t>.</a:t>
            </a:r>
            <a:endParaRPr lang="en-US" dirty="0"/>
          </a:p>
          <a:p>
            <a:r>
              <a:rPr lang="id-ID" dirty="0"/>
              <a:t>Bawaslu dinilai belum baik mengelola atau menindaklanjuti sarana pelaporan dugaan pelanggaran pemilu secara online (67% responden). 50% responden juga menilai Bawaslu belum maksimal dalam mengajak masyarakat mengawasi dan melaporkan dugaan pelanggaran pemilu. Walau mayorita menilai metode sosialisasi Bawaslu cukup mudah dipahami, 43% responden menilai metode tersebut belum mudah dipahami</a:t>
            </a:r>
            <a:r>
              <a:rPr lang="id-ID" dirty="0" smtClean="0"/>
              <a:t>.</a:t>
            </a:r>
            <a:endParaRPr lang="en-US" dirty="0"/>
          </a:p>
          <a:p>
            <a:r>
              <a:rPr lang="id-ID" dirty="0"/>
              <a:t>Pola relasi KPU dan Bawaslu dinilai sudah baik oleh mayoritas responden. Namun 27% responden menilai relasi tersebut belum berjalan baik. Relasi Bawaslu dengan kepolisian dan kejaksaan juga dinilai kurang baik oleh 27% responden</a:t>
            </a:r>
            <a:r>
              <a:rPr lang="id-ID" dirty="0" smtClean="0"/>
              <a:t>.</a:t>
            </a:r>
            <a:endParaRPr lang="en-US" dirty="0"/>
          </a:p>
          <a:p>
            <a:endParaRPr lang="en-US" dirty="0"/>
          </a:p>
        </p:txBody>
      </p:sp>
    </p:spTree>
    <p:extLst>
      <p:ext uri="{BB962C8B-B14F-4D97-AF65-F5344CB8AC3E}">
        <p14:creationId xmlns:p14="http://schemas.microsoft.com/office/powerpoint/2010/main" val="2097410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175"/>
            <a:ext cx="6508377" cy="857250"/>
          </a:xfrm>
        </p:spPr>
        <p:txBody>
          <a:bodyPr/>
          <a:lstStyle/>
          <a:p>
            <a:pPr lvl="0"/>
            <a:r>
              <a:rPr lang="id-ID" sz="2000" i="1" dirty="0">
                <a:latin typeface="Cambria"/>
                <a:cs typeface="Cambria"/>
              </a:rPr>
              <a:t>Dari skala 1 sampai dengan 10 </a:t>
            </a:r>
            <a:r>
              <a:rPr lang="id-ID" sz="2000" i="1" dirty="0" smtClean="0">
                <a:latin typeface="Cambria"/>
                <a:cs typeface="Cambria"/>
              </a:rPr>
              <a:t>nilai KPU/ Bawaslu menurut responden...</a:t>
            </a:r>
            <a:endParaRPr lang="en-US" sz="2000" dirty="0">
              <a:latin typeface="Cambria"/>
              <a:cs typeface="Cambria"/>
            </a:endParaRPr>
          </a:p>
        </p:txBody>
      </p:sp>
      <p:pic>
        <p:nvPicPr>
          <p:cNvPr id="4" name="Picture 3"/>
          <p:cNvPicPr>
            <a:picLocks noChangeAspect="1"/>
          </p:cNvPicPr>
          <p:nvPr/>
        </p:nvPicPr>
        <p:blipFill>
          <a:blip r:embed="rId2"/>
          <a:stretch>
            <a:fillRect/>
          </a:stretch>
        </p:blipFill>
        <p:spPr>
          <a:xfrm>
            <a:off x="0" y="1479390"/>
            <a:ext cx="4537273" cy="2786476"/>
          </a:xfrm>
          <a:prstGeom prst="rect">
            <a:avLst/>
          </a:prstGeom>
        </p:spPr>
      </p:pic>
      <p:pic>
        <p:nvPicPr>
          <p:cNvPr id="5" name="Picture 4"/>
          <p:cNvPicPr>
            <a:picLocks noChangeAspect="1"/>
          </p:cNvPicPr>
          <p:nvPr/>
        </p:nvPicPr>
        <p:blipFill>
          <a:blip r:embed="rId3"/>
          <a:stretch>
            <a:fillRect/>
          </a:stretch>
        </p:blipFill>
        <p:spPr>
          <a:xfrm>
            <a:off x="4368104" y="1479390"/>
            <a:ext cx="4600774" cy="2786476"/>
          </a:xfrm>
          <a:prstGeom prst="rect">
            <a:avLst/>
          </a:prstGeom>
        </p:spPr>
      </p:pic>
      <p:sp>
        <p:nvSpPr>
          <p:cNvPr id="7" name="Title 1"/>
          <p:cNvSpPr txBox="1">
            <a:spLocks/>
          </p:cNvSpPr>
          <p:nvPr/>
        </p:nvSpPr>
        <p:spPr>
          <a:xfrm>
            <a:off x="1113915" y="4276883"/>
            <a:ext cx="6508377" cy="55404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sz="2000" b="1" dirty="0" smtClean="0">
                <a:latin typeface="Cambria"/>
                <a:cs typeface="Cambria"/>
              </a:rPr>
              <a:t>KPU : 7, 13				</a:t>
            </a:r>
            <a:r>
              <a:rPr lang="en-US" sz="2000" b="1" dirty="0" err="1" smtClean="0">
                <a:latin typeface="Cambria"/>
                <a:cs typeface="Cambria"/>
              </a:rPr>
              <a:t>Bawaslu</a:t>
            </a:r>
            <a:r>
              <a:rPr lang="en-US" sz="2000" b="1" dirty="0" smtClean="0">
                <a:latin typeface="Cambria"/>
                <a:cs typeface="Cambria"/>
              </a:rPr>
              <a:t>: 6,2</a:t>
            </a:r>
            <a:endParaRPr lang="en-US" sz="2000" b="1" dirty="0">
              <a:latin typeface="Cambria"/>
              <a:cs typeface="Cambria"/>
            </a:endParaRPr>
          </a:p>
        </p:txBody>
      </p:sp>
    </p:spTree>
    <p:extLst>
      <p:ext uri="{BB962C8B-B14F-4D97-AF65-F5344CB8AC3E}">
        <p14:creationId xmlns:p14="http://schemas.microsoft.com/office/powerpoint/2010/main" val="1468287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4735"/>
            <a:ext cx="6508377" cy="616931"/>
          </a:xfrm>
        </p:spPr>
        <p:txBody>
          <a:bodyPr/>
          <a:lstStyle/>
          <a:p>
            <a:r>
              <a:rPr lang="en-US" sz="2000" b="1" dirty="0" smtClean="0">
                <a:latin typeface="Cambria"/>
                <a:cs typeface="Cambria"/>
              </a:rPr>
              <a:t>Hal </a:t>
            </a:r>
            <a:r>
              <a:rPr lang="en-US" sz="2000" b="1" dirty="0" err="1" smtClean="0">
                <a:latin typeface="Cambria"/>
                <a:cs typeface="Cambria"/>
              </a:rPr>
              <a:t>utama</a:t>
            </a:r>
            <a:r>
              <a:rPr lang="en-US" sz="2000" b="1" dirty="0" smtClean="0">
                <a:latin typeface="Cambria"/>
                <a:cs typeface="Cambria"/>
              </a:rPr>
              <a:t> yang </a:t>
            </a:r>
            <a:r>
              <a:rPr lang="en-US" sz="2000" b="1" dirty="0" err="1" smtClean="0">
                <a:latin typeface="Cambria"/>
                <a:cs typeface="Cambria"/>
              </a:rPr>
              <a:t>perlu</a:t>
            </a:r>
            <a:r>
              <a:rPr lang="en-US" sz="2000" b="1" dirty="0" smtClean="0">
                <a:latin typeface="Cambria"/>
                <a:cs typeface="Cambria"/>
              </a:rPr>
              <a:t> </a:t>
            </a:r>
            <a:r>
              <a:rPr lang="en-US" sz="2000" b="1" dirty="0" err="1" smtClean="0">
                <a:latin typeface="Cambria"/>
                <a:cs typeface="Cambria"/>
              </a:rPr>
              <a:t>dibenahi</a:t>
            </a:r>
            <a:r>
              <a:rPr lang="en-US" sz="2000" b="1" dirty="0" smtClean="0">
                <a:latin typeface="Cambria"/>
                <a:cs typeface="Cambria"/>
              </a:rPr>
              <a:t> </a:t>
            </a:r>
            <a:r>
              <a:rPr lang="en-US" sz="2000" b="1" dirty="0" err="1" smtClean="0">
                <a:latin typeface="Cambria"/>
                <a:cs typeface="Cambria"/>
              </a:rPr>
              <a:t>dari</a:t>
            </a:r>
            <a:r>
              <a:rPr lang="en-US" sz="2000" b="1" dirty="0" smtClean="0">
                <a:latin typeface="Cambria"/>
                <a:cs typeface="Cambria"/>
              </a:rPr>
              <a:t> KPU:</a:t>
            </a:r>
            <a:endParaRPr lang="en-US" sz="2000" b="1" dirty="0">
              <a:latin typeface="Cambria"/>
              <a:cs typeface="Cambria"/>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40493958"/>
              </p:ext>
            </p:extLst>
          </p:nvPr>
        </p:nvGraphicFramePr>
        <p:xfrm>
          <a:off x="183307" y="824794"/>
          <a:ext cx="8864130" cy="4110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5813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8178"/>
            <a:ext cx="6508377" cy="678981"/>
          </a:xfrm>
        </p:spPr>
        <p:txBody>
          <a:bodyPr/>
          <a:lstStyle/>
          <a:p>
            <a:r>
              <a:rPr lang="en-US" sz="2000" b="1" dirty="0">
                <a:latin typeface="Cambria"/>
                <a:cs typeface="Cambria"/>
              </a:rPr>
              <a:t>Hal </a:t>
            </a:r>
            <a:r>
              <a:rPr lang="en-US" sz="2000" b="1" dirty="0" err="1">
                <a:latin typeface="Cambria"/>
                <a:cs typeface="Cambria"/>
              </a:rPr>
              <a:t>utama</a:t>
            </a:r>
            <a:r>
              <a:rPr lang="en-US" sz="2000" b="1" dirty="0">
                <a:latin typeface="Cambria"/>
                <a:cs typeface="Cambria"/>
              </a:rPr>
              <a:t> yang </a:t>
            </a:r>
            <a:r>
              <a:rPr lang="en-US" sz="2000" b="1" dirty="0" err="1">
                <a:latin typeface="Cambria"/>
                <a:cs typeface="Cambria"/>
              </a:rPr>
              <a:t>perlu</a:t>
            </a:r>
            <a:r>
              <a:rPr lang="en-US" sz="2000" b="1" dirty="0">
                <a:latin typeface="Cambria"/>
                <a:cs typeface="Cambria"/>
              </a:rPr>
              <a:t> </a:t>
            </a:r>
            <a:r>
              <a:rPr lang="en-US" sz="2000" b="1" dirty="0" err="1">
                <a:latin typeface="Cambria"/>
                <a:cs typeface="Cambria"/>
              </a:rPr>
              <a:t>dibenahi</a:t>
            </a:r>
            <a:r>
              <a:rPr lang="en-US" sz="2000" b="1" dirty="0">
                <a:latin typeface="Cambria"/>
                <a:cs typeface="Cambria"/>
              </a:rPr>
              <a:t> </a:t>
            </a:r>
            <a:r>
              <a:rPr lang="en-US" sz="2000" b="1" dirty="0" err="1">
                <a:latin typeface="Cambria"/>
                <a:cs typeface="Cambria"/>
              </a:rPr>
              <a:t>dari</a:t>
            </a:r>
            <a:r>
              <a:rPr lang="en-US" sz="2000" b="1" dirty="0">
                <a:latin typeface="Cambria"/>
                <a:cs typeface="Cambria"/>
              </a:rPr>
              <a:t> </a:t>
            </a:r>
            <a:r>
              <a:rPr lang="en-US" sz="2000" b="1" dirty="0" err="1" smtClean="0">
                <a:latin typeface="Cambria"/>
                <a:cs typeface="Cambria"/>
              </a:rPr>
              <a:t>Bawaslu</a:t>
            </a:r>
            <a:r>
              <a:rPr lang="en-US" sz="2000" b="1" dirty="0" smtClean="0">
                <a:latin typeface="Cambria"/>
                <a:cs typeface="Cambria"/>
              </a:rPr>
              <a:t>:</a:t>
            </a:r>
            <a:endParaRPr lang="en-US" sz="2000" dirty="0"/>
          </a:p>
        </p:txBody>
      </p:sp>
      <p:sp>
        <p:nvSpPr>
          <p:cNvPr id="3" name="Content Placeholder 2"/>
          <p:cNvSpPr>
            <a:spLocks noGrp="1"/>
          </p:cNvSpPr>
          <p:nvPr>
            <p:ph idx="1"/>
          </p:nvPr>
        </p:nvSpPr>
        <p:spPr>
          <a:xfrm>
            <a:off x="457199" y="1021172"/>
            <a:ext cx="8210534" cy="3573451"/>
          </a:xfrm>
        </p:spPr>
        <p:txBody>
          <a:bodyPr>
            <a:noAutofit/>
          </a:bodyPr>
          <a:lstStyle/>
          <a:p>
            <a:pPr lvl="0">
              <a:lnSpc>
                <a:spcPct val="80000"/>
              </a:lnSpc>
              <a:spcBef>
                <a:spcPts val="1000"/>
              </a:spcBef>
            </a:pPr>
            <a:r>
              <a:rPr lang="id-ID" sz="1400" dirty="0">
                <a:latin typeface="Cambria"/>
                <a:cs typeface="Cambria"/>
              </a:rPr>
              <a:t>Profesionalitas, kemandirian, dan kredibilitas kinerja anggota Bawaslu dan sekretariat.</a:t>
            </a:r>
            <a:endParaRPr lang="en-US" sz="1400" dirty="0">
              <a:latin typeface="Cambria"/>
              <a:cs typeface="Cambria"/>
            </a:endParaRPr>
          </a:p>
          <a:p>
            <a:pPr lvl="0">
              <a:lnSpc>
                <a:spcPct val="80000"/>
              </a:lnSpc>
              <a:spcBef>
                <a:spcPts val="1000"/>
              </a:spcBef>
            </a:pPr>
            <a:r>
              <a:rPr lang="id-ID" sz="1400" dirty="0">
                <a:latin typeface="Cambria"/>
                <a:cs typeface="Cambria"/>
              </a:rPr>
              <a:t>Jumlah dan kualitas SDM untuk pengawasan dan penegakan hukum </a:t>
            </a:r>
            <a:r>
              <a:rPr lang="id-ID" sz="1400" dirty="0" smtClean="0">
                <a:latin typeface="Cambria"/>
                <a:cs typeface="Cambria"/>
              </a:rPr>
              <a:t>pemilu.</a:t>
            </a:r>
            <a:endParaRPr lang="en-US" sz="1400" dirty="0">
              <a:latin typeface="Cambria"/>
              <a:cs typeface="Cambria"/>
            </a:endParaRPr>
          </a:p>
          <a:p>
            <a:pPr lvl="0">
              <a:lnSpc>
                <a:spcPct val="80000"/>
              </a:lnSpc>
              <a:spcBef>
                <a:spcPts val="1000"/>
              </a:spcBef>
            </a:pPr>
            <a:r>
              <a:rPr lang="id-ID" sz="1400" dirty="0">
                <a:latin typeface="Cambria"/>
                <a:cs typeface="Cambria"/>
              </a:rPr>
              <a:t>Kerja pengawasan dan tindak lanjut laporan </a:t>
            </a:r>
            <a:r>
              <a:rPr lang="id-ID" sz="1400" dirty="0" smtClean="0">
                <a:latin typeface="Cambria"/>
                <a:cs typeface="Cambria"/>
              </a:rPr>
              <a:t>pelanggaran.</a:t>
            </a:r>
            <a:endParaRPr lang="en-US" sz="1400" dirty="0">
              <a:latin typeface="Cambria"/>
              <a:cs typeface="Cambria"/>
            </a:endParaRPr>
          </a:p>
          <a:p>
            <a:pPr lvl="0">
              <a:lnSpc>
                <a:spcPct val="80000"/>
              </a:lnSpc>
              <a:spcBef>
                <a:spcPts val="1000"/>
              </a:spcBef>
            </a:pPr>
            <a:r>
              <a:rPr lang="id-ID" sz="1400" dirty="0">
                <a:latin typeface="Cambria"/>
                <a:cs typeface="Cambria"/>
              </a:rPr>
              <a:t>Ketepatan </a:t>
            </a:r>
            <a:r>
              <a:rPr lang="id-ID" sz="1400" dirty="0" smtClean="0">
                <a:latin typeface="Cambria"/>
                <a:cs typeface="Cambria"/>
              </a:rPr>
              <a:t>penegakan </a:t>
            </a:r>
            <a:r>
              <a:rPr lang="id-ID" sz="1400" dirty="0">
                <a:latin typeface="Cambria"/>
                <a:cs typeface="Cambria"/>
              </a:rPr>
              <a:t>hukum dan penanganan sengketa.</a:t>
            </a:r>
            <a:endParaRPr lang="en-US" sz="1400" dirty="0">
              <a:latin typeface="Cambria"/>
              <a:cs typeface="Cambria"/>
            </a:endParaRPr>
          </a:p>
          <a:p>
            <a:pPr lvl="0">
              <a:lnSpc>
                <a:spcPct val="80000"/>
              </a:lnSpc>
              <a:spcBef>
                <a:spcPts val="1000"/>
              </a:spcBef>
            </a:pPr>
            <a:r>
              <a:rPr lang="id-ID" sz="1400" dirty="0">
                <a:latin typeface="Cambria"/>
                <a:cs typeface="Cambria"/>
              </a:rPr>
              <a:t>Akuntabilitas dan keterbukaan </a:t>
            </a:r>
            <a:r>
              <a:rPr lang="id-ID" sz="1400" dirty="0" smtClean="0">
                <a:latin typeface="Cambria"/>
                <a:cs typeface="Cambria"/>
              </a:rPr>
              <a:t>informasi. </a:t>
            </a:r>
            <a:r>
              <a:rPr lang="id-ID" sz="1400" dirty="0">
                <a:latin typeface="Cambria"/>
                <a:cs typeface="Cambria"/>
              </a:rPr>
              <a:t>Bawaslu seharusnya lebih </a:t>
            </a:r>
            <a:r>
              <a:rPr lang="id-ID" sz="1400" dirty="0" smtClean="0">
                <a:latin typeface="Cambria"/>
                <a:cs typeface="Cambria"/>
              </a:rPr>
              <a:t>informatif dan memanfaatkan </a:t>
            </a:r>
            <a:r>
              <a:rPr lang="id-ID" sz="1400" dirty="0">
                <a:latin typeface="Cambria"/>
                <a:cs typeface="Cambria"/>
              </a:rPr>
              <a:t>Teknologi Informasi yang lebih memudahkan </a:t>
            </a:r>
            <a:r>
              <a:rPr lang="id-ID" sz="1400" dirty="0" smtClean="0">
                <a:latin typeface="Cambria"/>
                <a:cs typeface="Cambria"/>
              </a:rPr>
              <a:t>masyarakat.</a:t>
            </a:r>
          </a:p>
          <a:p>
            <a:pPr lvl="0">
              <a:lnSpc>
                <a:spcPct val="80000"/>
              </a:lnSpc>
              <a:spcBef>
                <a:spcPts val="1000"/>
              </a:spcBef>
            </a:pPr>
            <a:r>
              <a:rPr lang="id-ID" sz="1400" dirty="0" smtClean="0">
                <a:latin typeface="Cambria"/>
                <a:cs typeface="Cambria"/>
              </a:rPr>
              <a:t>Pelibatan </a:t>
            </a:r>
            <a:r>
              <a:rPr lang="id-ID" sz="1400" dirty="0">
                <a:latin typeface="Cambria"/>
                <a:cs typeface="Cambria"/>
              </a:rPr>
              <a:t>masyarakat untuk berpartisipasi dalam pengawasan pemilu, pendidikan pemilih, dan sosialisasi kepada masyarakat.</a:t>
            </a:r>
            <a:endParaRPr lang="en-US" sz="1400" dirty="0">
              <a:latin typeface="Cambria"/>
              <a:cs typeface="Cambria"/>
            </a:endParaRPr>
          </a:p>
          <a:p>
            <a:pPr lvl="0">
              <a:lnSpc>
                <a:spcPct val="80000"/>
              </a:lnSpc>
              <a:spcBef>
                <a:spcPts val="1000"/>
              </a:spcBef>
            </a:pPr>
            <a:r>
              <a:rPr lang="id-ID" sz="1400" dirty="0">
                <a:latin typeface="Cambria"/>
                <a:cs typeface="Cambria"/>
              </a:rPr>
              <a:t>Koordinasi dengan KPU untuk mendukung capaian teknis kerja penyelenggaraan pemilu.</a:t>
            </a:r>
            <a:endParaRPr lang="en-US" sz="1400" dirty="0">
              <a:latin typeface="Cambria"/>
              <a:cs typeface="Cambria"/>
            </a:endParaRPr>
          </a:p>
          <a:p>
            <a:pPr lvl="0">
              <a:lnSpc>
                <a:spcPct val="80000"/>
              </a:lnSpc>
              <a:spcBef>
                <a:spcPts val="1000"/>
              </a:spcBef>
            </a:pPr>
            <a:r>
              <a:rPr lang="id-ID" sz="1400" dirty="0">
                <a:latin typeface="Cambria"/>
                <a:cs typeface="Cambria"/>
              </a:rPr>
              <a:t>Koordinasi Bawaslu Pusat dengan Bawaslu Daerah, termasuk dalam hal integrasi dan keterbukaan data.</a:t>
            </a:r>
            <a:endParaRPr lang="en-US" sz="1400" dirty="0">
              <a:latin typeface="Cambria"/>
              <a:cs typeface="Cambria"/>
            </a:endParaRPr>
          </a:p>
          <a:p>
            <a:pPr lvl="0">
              <a:lnSpc>
                <a:spcPct val="80000"/>
              </a:lnSpc>
              <a:spcBef>
                <a:spcPts val="1000"/>
              </a:spcBef>
            </a:pPr>
            <a:r>
              <a:rPr lang="id-ID" sz="1400" dirty="0">
                <a:latin typeface="Cambria"/>
                <a:cs typeface="Cambria"/>
              </a:rPr>
              <a:t>Koordinasi dengan lembaga penegak hukum pemilu lainnya.</a:t>
            </a:r>
            <a:endParaRPr lang="en-US" sz="1400" dirty="0">
              <a:latin typeface="Cambria"/>
              <a:cs typeface="Cambria"/>
            </a:endParaRPr>
          </a:p>
          <a:p>
            <a:pPr lvl="0">
              <a:lnSpc>
                <a:spcPct val="80000"/>
              </a:lnSpc>
              <a:spcBef>
                <a:spcPts val="1000"/>
              </a:spcBef>
            </a:pPr>
            <a:r>
              <a:rPr lang="id-ID" sz="1400" dirty="0">
                <a:latin typeface="Cambria"/>
                <a:cs typeface="Cambria"/>
              </a:rPr>
              <a:t>Penegakan hukum politik uang dan pengawasan dana kampanye, proses penghitungan, dan rekapitulasi suara. Dalam hal penghitungan suara, Bawaslu seharusnya dapat melakukan penghitungan paralel sehingga ada data pembanding terhadap data hasil penghitungan KPU.</a:t>
            </a:r>
            <a:endParaRPr lang="en-US" sz="1400" dirty="0">
              <a:latin typeface="Cambria"/>
              <a:cs typeface="Cambria"/>
            </a:endParaRPr>
          </a:p>
          <a:p>
            <a:pPr>
              <a:lnSpc>
                <a:spcPct val="80000"/>
              </a:lnSpc>
              <a:spcBef>
                <a:spcPts val="1000"/>
              </a:spcBef>
            </a:pPr>
            <a:endParaRPr lang="en-US" sz="1400" dirty="0">
              <a:latin typeface="Cambria"/>
              <a:cs typeface="Cambria"/>
            </a:endParaRPr>
          </a:p>
        </p:txBody>
      </p:sp>
    </p:spTree>
    <p:extLst>
      <p:ext uri="{BB962C8B-B14F-4D97-AF65-F5344CB8AC3E}">
        <p14:creationId xmlns:p14="http://schemas.microsoft.com/office/powerpoint/2010/main" val="503528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Simpulan</a:t>
            </a:r>
            <a:r>
              <a:rPr lang="en-US" dirty="0" smtClean="0"/>
              <a:t> &amp; Saran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KPU </a:t>
            </a:r>
            <a:r>
              <a:rPr lang="en-US" dirty="0" err="1" smtClean="0"/>
              <a:t>dan</a:t>
            </a:r>
            <a:r>
              <a:rPr lang="en-US" dirty="0" smtClean="0"/>
              <a:t> </a:t>
            </a:r>
            <a:r>
              <a:rPr lang="en-US" dirty="0" err="1" smtClean="0"/>
              <a:t>Bawaslu</a:t>
            </a:r>
            <a:r>
              <a:rPr lang="en-US" dirty="0" smtClean="0"/>
              <a:t> </a:t>
            </a:r>
            <a:r>
              <a:rPr lang="en-US" dirty="0" err="1" smtClean="0"/>
              <a:t>secara</a:t>
            </a:r>
            <a:r>
              <a:rPr lang="en-US" dirty="0" smtClean="0"/>
              <a:t> </a:t>
            </a:r>
            <a:r>
              <a:rPr lang="en-US" dirty="0" err="1" smtClean="0"/>
              <a:t>umum</a:t>
            </a:r>
            <a:r>
              <a:rPr lang="en-US" dirty="0" smtClean="0"/>
              <a:t> </a:t>
            </a:r>
            <a:r>
              <a:rPr lang="en-US" dirty="0" err="1" smtClean="0"/>
              <a:t>dinilai</a:t>
            </a:r>
            <a:r>
              <a:rPr lang="en-US" dirty="0" smtClean="0"/>
              <a:t> </a:t>
            </a:r>
            <a:r>
              <a:rPr lang="en-US" dirty="0" err="1" smtClean="0"/>
              <a:t>telah</a:t>
            </a:r>
            <a:r>
              <a:rPr lang="en-US" dirty="0" smtClean="0"/>
              <a:t> </a:t>
            </a:r>
            <a:r>
              <a:rPr lang="en-US" dirty="0" err="1" smtClean="0"/>
              <a:t>cukup</a:t>
            </a:r>
            <a:r>
              <a:rPr lang="en-US" dirty="0" smtClean="0"/>
              <a:t> </a:t>
            </a:r>
            <a:r>
              <a:rPr lang="en-US" dirty="0" err="1" smtClean="0"/>
              <a:t>baik</a:t>
            </a:r>
            <a:r>
              <a:rPr lang="en-US" dirty="0" smtClean="0"/>
              <a:t> </a:t>
            </a:r>
            <a:r>
              <a:rPr lang="en-US" dirty="0" err="1" smtClean="0"/>
              <a:t>dalam</a:t>
            </a:r>
            <a:r>
              <a:rPr lang="en-US" dirty="0" smtClean="0"/>
              <a:t> </a:t>
            </a:r>
            <a:r>
              <a:rPr lang="en-US" dirty="0" err="1" smtClean="0"/>
              <a:t>menerapkan</a:t>
            </a:r>
            <a:r>
              <a:rPr lang="en-US" dirty="0" smtClean="0"/>
              <a:t> </a:t>
            </a:r>
            <a:r>
              <a:rPr lang="en-US" dirty="0" err="1" smtClean="0"/>
              <a:t>asas</a:t>
            </a:r>
            <a:r>
              <a:rPr lang="en-US" dirty="0" smtClean="0"/>
              <a:t> </a:t>
            </a:r>
            <a:r>
              <a:rPr lang="en-US" dirty="0" err="1" smtClean="0"/>
              <a:t>penyelenggara</a:t>
            </a:r>
            <a:r>
              <a:rPr lang="en-US" dirty="0" smtClean="0"/>
              <a:t> </a:t>
            </a:r>
            <a:r>
              <a:rPr lang="en-US" dirty="0" err="1" smtClean="0"/>
              <a:t>pemilu</a:t>
            </a:r>
            <a:r>
              <a:rPr lang="en-US" dirty="0" smtClean="0"/>
              <a:t> </a:t>
            </a:r>
            <a:r>
              <a:rPr lang="en-US" dirty="0" err="1" smtClean="0"/>
              <a:t>namun</a:t>
            </a:r>
            <a:r>
              <a:rPr lang="en-US" dirty="0" smtClean="0"/>
              <a:t> </a:t>
            </a:r>
            <a:r>
              <a:rPr lang="en-US" dirty="0" err="1" smtClean="0"/>
              <a:t>perlu</a:t>
            </a:r>
            <a:r>
              <a:rPr lang="en-US" dirty="0" smtClean="0"/>
              <a:t> </a:t>
            </a:r>
            <a:r>
              <a:rPr lang="en-US" dirty="0" err="1" smtClean="0"/>
              <a:t>ditingkatkan</a:t>
            </a:r>
            <a:r>
              <a:rPr lang="en-US" dirty="0" smtClean="0"/>
              <a:t>, </a:t>
            </a:r>
            <a:r>
              <a:rPr lang="en-US" dirty="0" err="1" smtClean="0"/>
              <a:t>khususnya</a:t>
            </a:r>
            <a:r>
              <a:rPr lang="en-US" dirty="0" smtClean="0"/>
              <a:t> </a:t>
            </a:r>
            <a:r>
              <a:rPr lang="en-US" dirty="0" err="1" smtClean="0"/>
              <a:t>asas</a:t>
            </a:r>
            <a:r>
              <a:rPr lang="en-US" dirty="0" smtClean="0"/>
              <a:t> professional </a:t>
            </a:r>
            <a:r>
              <a:rPr lang="en-US" dirty="0" err="1" smtClean="0"/>
              <a:t>dan</a:t>
            </a:r>
            <a:r>
              <a:rPr lang="en-US" dirty="0" smtClean="0"/>
              <a:t> </a:t>
            </a:r>
            <a:r>
              <a:rPr lang="en-US" dirty="0" err="1" smtClean="0"/>
              <a:t>kepastian</a:t>
            </a:r>
            <a:r>
              <a:rPr lang="en-US" dirty="0" smtClean="0"/>
              <a:t> </a:t>
            </a:r>
            <a:r>
              <a:rPr lang="en-US" dirty="0" err="1" smtClean="0"/>
              <a:t>hukum</a:t>
            </a:r>
            <a:r>
              <a:rPr lang="en-US" dirty="0" smtClean="0"/>
              <a:t> (</a:t>
            </a:r>
            <a:r>
              <a:rPr lang="en-US" dirty="0" err="1" smtClean="0"/>
              <a:t>Bawaslu</a:t>
            </a:r>
            <a:r>
              <a:rPr lang="en-US" dirty="0" smtClean="0"/>
              <a:t>).</a:t>
            </a:r>
          </a:p>
          <a:p>
            <a:r>
              <a:rPr lang="en-US" dirty="0" smtClean="0"/>
              <a:t>KPU </a:t>
            </a:r>
            <a:r>
              <a:rPr lang="en-US" dirty="0" err="1" smtClean="0"/>
              <a:t>seharusnya</a:t>
            </a:r>
            <a:r>
              <a:rPr lang="en-US" dirty="0" smtClean="0"/>
              <a:t> </a:t>
            </a:r>
            <a:r>
              <a:rPr lang="en-US" dirty="0" err="1" smtClean="0"/>
              <a:t>membuat</a:t>
            </a:r>
            <a:r>
              <a:rPr lang="en-US" dirty="0" smtClean="0"/>
              <a:t> </a:t>
            </a:r>
            <a:r>
              <a:rPr lang="en-US" dirty="0" err="1" smtClean="0"/>
              <a:t>regulasi</a:t>
            </a:r>
            <a:r>
              <a:rPr lang="en-US" dirty="0" smtClean="0"/>
              <a:t> </a:t>
            </a:r>
            <a:r>
              <a:rPr lang="en-US" dirty="0" err="1" smtClean="0"/>
              <a:t>teknis</a:t>
            </a:r>
            <a:r>
              <a:rPr lang="en-US" dirty="0" smtClean="0"/>
              <a:t> </a:t>
            </a:r>
            <a:r>
              <a:rPr lang="en-US" dirty="0" err="1" smtClean="0"/>
              <a:t>kampanye</a:t>
            </a:r>
            <a:r>
              <a:rPr lang="en-US" dirty="0" smtClean="0"/>
              <a:t> </a:t>
            </a:r>
            <a:r>
              <a:rPr lang="en-US" dirty="0" err="1" smtClean="0"/>
              <a:t>dan</a:t>
            </a:r>
            <a:r>
              <a:rPr lang="en-US" dirty="0" smtClean="0"/>
              <a:t> </a:t>
            </a:r>
            <a:r>
              <a:rPr lang="en-US" dirty="0" err="1" smtClean="0"/>
              <a:t>dana</a:t>
            </a:r>
            <a:r>
              <a:rPr lang="en-US" dirty="0" smtClean="0"/>
              <a:t> </a:t>
            </a:r>
            <a:r>
              <a:rPr lang="en-US" dirty="0" err="1" smtClean="0"/>
              <a:t>kampanye</a:t>
            </a:r>
            <a:r>
              <a:rPr lang="en-US" dirty="0" smtClean="0"/>
              <a:t> yang </a:t>
            </a:r>
            <a:r>
              <a:rPr lang="en-US" dirty="0" err="1" smtClean="0"/>
              <a:t>lebih</a:t>
            </a:r>
            <a:r>
              <a:rPr lang="en-US" dirty="0" smtClean="0"/>
              <a:t> </a:t>
            </a:r>
            <a:r>
              <a:rPr lang="en-US" dirty="0" err="1" smtClean="0"/>
              <a:t>jelas</a:t>
            </a:r>
            <a:r>
              <a:rPr lang="en-US" dirty="0" smtClean="0"/>
              <a:t> </a:t>
            </a:r>
            <a:r>
              <a:rPr lang="en-US" dirty="0" err="1" smtClean="0"/>
              <a:t>dan</a:t>
            </a:r>
            <a:r>
              <a:rPr lang="en-US" dirty="0" smtClean="0"/>
              <a:t> </a:t>
            </a:r>
            <a:r>
              <a:rPr lang="en-US" dirty="0" err="1" smtClean="0"/>
              <a:t>tidak</a:t>
            </a:r>
            <a:r>
              <a:rPr lang="en-US" dirty="0" smtClean="0"/>
              <a:t> </a:t>
            </a:r>
            <a:r>
              <a:rPr lang="en-US" dirty="0" err="1" smtClean="0"/>
              <a:t>menimbulkan</a:t>
            </a:r>
            <a:r>
              <a:rPr lang="en-US" dirty="0" smtClean="0"/>
              <a:t> </a:t>
            </a:r>
            <a:r>
              <a:rPr lang="en-US" dirty="0" err="1" smtClean="0"/>
              <a:t>multitafsir</a:t>
            </a:r>
            <a:r>
              <a:rPr lang="en-US" dirty="0" smtClean="0"/>
              <a:t> </a:t>
            </a:r>
            <a:r>
              <a:rPr lang="en-US" dirty="0" err="1" smtClean="0"/>
              <a:t>dalam</a:t>
            </a:r>
            <a:r>
              <a:rPr lang="en-US" dirty="0" smtClean="0"/>
              <a:t> </a:t>
            </a:r>
            <a:r>
              <a:rPr lang="en-US" dirty="0" err="1" smtClean="0"/>
              <a:t>pengimplementasiannya</a:t>
            </a:r>
            <a:r>
              <a:rPr lang="en-US" dirty="0" smtClean="0"/>
              <a:t>.</a:t>
            </a:r>
          </a:p>
          <a:p>
            <a:r>
              <a:rPr lang="en-US" dirty="0" err="1" smtClean="0"/>
              <a:t>Bawaslu</a:t>
            </a:r>
            <a:r>
              <a:rPr lang="en-US" dirty="0" smtClean="0"/>
              <a:t> </a:t>
            </a:r>
            <a:r>
              <a:rPr lang="en-US" dirty="0" err="1" smtClean="0"/>
              <a:t>seharusnya</a:t>
            </a:r>
            <a:r>
              <a:rPr lang="en-US" dirty="0" smtClean="0"/>
              <a:t> </a:t>
            </a:r>
            <a:r>
              <a:rPr lang="en-US" dirty="0" err="1" smtClean="0"/>
              <a:t>membuat</a:t>
            </a:r>
            <a:r>
              <a:rPr lang="en-US" dirty="0" smtClean="0"/>
              <a:t> </a:t>
            </a:r>
            <a:r>
              <a:rPr lang="en-US" dirty="0" err="1" smtClean="0"/>
              <a:t>regulasi</a:t>
            </a:r>
            <a:r>
              <a:rPr lang="en-US" dirty="0" smtClean="0"/>
              <a:t> </a:t>
            </a:r>
            <a:r>
              <a:rPr lang="en-US" dirty="0" err="1"/>
              <a:t>teknis</a:t>
            </a:r>
            <a:r>
              <a:rPr lang="en-US" dirty="0"/>
              <a:t> </a:t>
            </a:r>
            <a:r>
              <a:rPr lang="en-US" dirty="0" err="1"/>
              <a:t>pengawasan</a:t>
            </a:r>
            <a:r>
              <a:rPr lang="en-US" dirty="0"/>
              <a:t> </a:t>
            </a:r>
            <a:r>
              <a:rPr lang="en-US" dirty="0" err="1" smtClean="0"/>
              <a:t>tahapan</a:t>
            </a:r>
            <a:r>
              <a:rPr lang="en-US" dirty="0" smtClean="0"/>
              <a:t>, </a:t>
            </a:r>
            <a:r>
              <a:rPr lang="id-ID" dirty="0"/>
              <a:t>regulasi teknis </a:t>
            </a:r>
            <a:r>
              <a:rPr lang="id-ID" dirty="0" smtClean="0"/>
              <a:t>penanganan, dan </a:t>
            </a:r>
            <a:r>
              <a:rPr lang="en-US" dirty="0" err="1" smtClean="0"/>
              <a:t>regulasi</a:t>
            </a:r>
            <a:r>
              <a:rPr lang="en-US" dirty="0" smtClean="0"/>
              <a:t> </a:t>
            </a:r>
            <a:r>
              <a:rPr lang="en-US" dirty="0" err="1"/>
              <a:t>teknis</a:t>
            </a:r>
            <a:r>
              <a:rPr lang="en-US" dirty="0"/>
              <a:t> </a:t>
            </a:r>
            <a:r>
              <a:rPr lang="en-US" dirty="0" err="1"/>
              <a:t>penyelesaian</a:t>
            </a:r>
            <a:r>
              <a:rPr lang="en-US" dirty="0"/>
              <a:t> </a:t>
            </a:r>
            <a:r>
              <a:rPr lang="en-US" dirty="0" err="1"/>
              <a:t>sengketa</a:t>
            </a:r>
            <a:r>
              <a:rPr lang="en-US" dirty="0"/>
              <a:t> </a:t>
            </a:r>
            <a:r>
              <a:rPr lang="en-US" dirty="0" err="1"/>
              <a:t>pemilu</a:t>
            </a:r>
            <a:r>
              <a:rPr lang="en-US" dirty="0"/>
              <a:t> yang </a:t>
            </a:r>
            <a:r>
              <a:rPr lang="en-US" dirty="0" err="1" smtClean="0"/>
              <a:t>lebih</a:t>
            </a:r>
            <a:r>
              <a:rPr lang="en-US" dirty="0" smtClean="0"/>
              <a:t> </a:t>
            </a:r>
            <a:r>
              <a:rPr lang="en-US" dirty="0" err="1" smtClean="0"/>
              <a:t>jelas</a:t>
            </a:r>
            <a:r>
              <a:rPr lang="en-US" dirty="0" smtClean="0"/>
              <a:t> </a:t>
            </a:r>
            <a:r>
              <a:rPr lang="en-US" dirty="0" err="1" smtClean="0"/>
              <a:t>dan</a:t>
            </a:r>
            <a:r>
              <a:rPr lang="en-US" dirty="0" smtClean="0"/>
              <a:t> </a:t>
            </a:r>
            <a:r>
              <a:rPr lang="en-US" dirty="0" err="1" smtClean="0"/>
              <a:t>tidak</a:t>
            </a:r>
            <a:r>
              <a:rPr lang="en-US" dirty="0" smtClean="0"/>
              <a:t> </a:t>
            </a:r>
            <a:r>
              <a:rPr lang="en-US" dirty="0" err="1" smtClean="0"/>
              <a:t>menimbulkan</a:t>
            </a:r>
            <a:r>
              <a:rPr lang="en-US" dirty="0" smtClean="0"/>
              <a:t> </a:t>
            </a:r>
            <a:r>
              <a:rPr lang="en-US" dirty="0" err="1" smtClean="0"/>
              <a:t>multitafsir</a:t>
            </a:r>
            <a:r>
              <a:rPr lang="en-US" dirty="0" smtClean="0"/>
              <a:t>.</a:t>
            </a:r>
          </a:p>
          <a:p>
            <a:r>
              <a:rPr lang="en-US" dirty="0" err="1" smtClean="0"/>
              <a:t>Bawaslu</a:t>
            </a:r>
            <a:r>
              <a:rPr lang="en-US" dirty="0" smtClean="0"/>
              <a:t> </a:t>
            </a:r>
            <a:r>
              <a:rPr lang="en-US" dirty="0" err="1" smtClean="0"/>
              <a:t>perlu</a:t>
            </a:r>
            <a:r>
              <a:rPr lang="en-US" dirty="0" smtClean="0"/>
              <a:t> </a:t>
            </a:r>
            <a:r>
              <a:rPr lang="en-US" dirty="0" err="1" smtClean="0"/>
              <a:t>lebih</a:t>
            </a:r>
            <a:r>
              <a:rPr lang="en-US" dirty="0" smtClean="0"/>
              <a:t> </a:t>
            </a:r>
            <a:r>
              <a:rPr lang="en-US" dirty="0" err="1" smtClean="0"/>
              <a:t>maksimal</a:t>
            </a:r>
            <a:r>
              <a:rPr lang="en-US" dirty="0" smtClean="0"/>
              <a:t> </a:t>
            </a:r>
            <a:r>
              <a:rPr lang="en-US" dirty="0" err="1" smtClean="0"/>
              <a:t>dalam</a:t>
            </a:r>
            <a:r>
              <a:rPr lang="en-US" dirty="0" smtClean="0"/>
              <a:t> </a:t>
            </a:r>
            <a:r>
              <a:rPr lang="en-US" dirty="0" err="1" smtClean="0"/>
              <a:t>mengajak</a:t>
            </a:r>
            <a:r>
              <a:rPr lang="en-US" dirty="0" smtClean="0"/>
              <a:t> </a:t>
            </a:r>
            <a:r>
              <a:rPr lang="en-US" dirty="0" err="1" smtClean="0"/>
              <a:t>masyarakat</a:t>
            </a:r>
            <a:r>
              <a:rPr lang="en-US" dirty="0" smtClean="0"/>
              <a:t> </a:t>
            </a:r>
            <a:r>
              <a:rPr lang="en-US" dirty="0" err="1" smtClean="0"/>
              <a:t>untuk</a:t>
            </a:r>
            <a:r>
              <a:rPr lang="en-US" dirty="0" smtClean="0"/>
              <a:t> </a:t>
            </a:r>
            <a:r>
              <a:rPr lang="en-US" dirty="0" err="1" smtClean="0"/>
              <a:t>mengawasi</a:t>
            </a:r>
            <a:r>
              <a:rPr lang="en-US" dirty="0" smtClean="0"/>
              <a:t> </a:t>
            </a:r>
            <a:r>
              <a:rPr lang="en-US" dirty="0" err="1" smtClean="0"/>
              <a:t>pemilu</a:t>
            </a:r>
            <a:r>
              <a:rPr lang="en-US" dirty="0" smtClean="0"/>
              <a:t> </a:t>
            </a:r>
            <a:r>
              <a:rPr lang="en-US" dirty="0" err="1" smtClean="0"/>
              <a:t>serta</a:t>
            </a:r>
            <a:r>
              <a:rPr lang="en-US" dirty="0" smtClean="0"/>
              <a:t> </a:t>
            </a:r>
            <a:r>
              <a:rPr lang="en-US" dirty="0" err="1" smtClean="0"/>
              <a:t>melaporkan</a:t>
            </a:r>
            <a:r>
              <a:rPr lang="en-US" dirty="0" smtClean="0"/>
              <a:t> </a:t>
            </a:r>
            <a:r>
              <a:rPr lang="en-US" dirty="0" err="1" smtClean="0"/>
              <a:t>dugaan</a:t>
            </a:r>
            <a:r>
              <a:rPr lang="en-US" dirty="0" smtClean="0"/>
              <a:t> </a:t>
            </a:r>
            <a:r>
              <a:rPr lang="en-US" dirty="0" err="1" smtClean="0"/>
              <a:t>pelaporan</a:t>
            </a:r>
            <a:r>
              <a:rPr lang="en-US" dirty="0"/>
              <a:t> </a:t>
            </a:r>
            <a:r>
              <a:rPr lang="en-US" dirty="0" smtClean="0"/>
              <a:t>(</a:t>
            </a:r>
            <a:r>
              <a:rPr lang="en-US" dirty="0" err="1" smtClean="0"/>
              <a:t>membuat</a:t>
            </a:r>
            <a:r>
              <a:rPr lang="en-US" dirty="0" smtClean="0"/>
              <a:t> </a:t>
            </a:r>
            <a:r>
              <a:rPr lang="en-US" dirty="0" err="1" smtClean="0"/>
              <a:t>metode</a:t>
            </a:r>
            <a:r>
              <a:rPr lang="en-US" dirty="0" smtClean="0"/>
              <a:t> </a:t>
            </a:r>
            <a:r>
              <a:rPr lang="en-US" dirty="0" err="1" smtClean="0"/>
              <a:t>sosialisasi</a:t>
            </a:r>
            <a:r>
              <a:rPr lang="en-US" dirty="0" smtClean="0"/>
              <a:t> yang </a:t>
            </a:r>
            <a:r>
              <a:rPr lang="en-US" dirty="0" err="1" smtClean="0"/>
              <a:t>lebih</a:t>
            </a:r>
            <a:r>
              <a:rPr lang="en-US" dirty="0" smtClean="0"/>
              <a:t> </a:t>
            </a:r>
            <a:r>
              <a:rPr lang="en-US" dirty="0" err="1" smtClean="0"/>
              <a:t>mudah</a:t>
            </a:r>
            <a:r>
              <a:rPr lang="en-US" dirty="0" smtClean="0"/>
              <a:t> </a:t>
            </a:r>
            <a:r>
              <a:rPr lang="en-US" dirty="0" err="1" smtClean="0"/>
              <a:t>dipahami</a:t>
            </a:r>
            <a:r>
              <a:rPr lang="en-US" dirty="0" smtClean="0"/>
              <a:t>).</a:t>
            </a:r>
          </a:p>
          <a:p>
            <a:endParaRPr lang="en-US" dirty="0" smtClean="0"/>
          </a:p>
          <a:p>
            <a:endParaRPr lang="en-US" dirty="0"/>
          </a:p>
        </p:txBody>
      </p:sp>
    </p:spTree>
    <p:extLst>
      <p:ext uri="{BB962C8B-B14F-4D97-AF65-F5344CB8AC3E}">
        <p14:creationId xmlns:p14="http://schemas.microsoft.com/office/powerpoint/2010/main" val="2000075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62880"/>
            <a:ext cx="7058861" cy="4523040"/>
          </a:xfrm>
        </p:spPr>
        <p:txBody>
          <a:bodyPr>
            <a:normAutofit fontScale="70000" lnSpcReduction="20000"/>
          </a:bodyPr>
          <a:lstStyle/>
          <a:p>
            <a:r>
              <a:rPr lang="id-ID" dirty="0" smtClean="0"/>
              <a:t>Komposisi SDM, struktur, dan cara kerja </a:t>
            </a:r>
            <a:r>
              <a:rPr lang="id-ID" dirty="0"/>
              <a:t>KPU/ Bawaslu </a:t>
            </a:r>
            <a:r>
              <a:rPr lang="id-ID" dirty="0" smtClean="0"/>
              <a:t>perlu lebih disesuaikan </a:t>
            </a:r>
            <a:r>
              <a:rPr lang="id-ID" dirty="0"/>
              <a:t>dengan tugas dan kewenangan KPU/ Bawaslu</a:t>
            </a:r>
            <a:r>
              <a:rPr lang="id-ID" dirty="0" smtClean="0"/>
              <a:t>.</a:t>
            </a:r>
          </a:p>
          <a:p>
            <a:r>
              <a:rPr lang="id-ID" dirty="0"/>
              <a:t>Walau responden menilai bahwa KPU dan Bawaslu sudah cukup terbuka terhadap informasi publik, data dan informasi yang disajikan keduanya </a:t>
            </a:r>
            <a:r>
              <a:rPr lang="en-US" dirty="0" err="1" smtClean="0"/>
              <a:t>perlu</a:t>
            </a:r>
            <a:r>
              <a:rPr lang="en-US" dirty="0" smtClean="0"/>
              <a:t> </a:t>
            </a:r>
            <a:r>
              <a:rPr lang="en-US" dirty="0" err="1" smtClean="0"/>
              <a:t>dibuat</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t>digitalisasi</a:t>
            </a:r>
            <a:r>
              <a:rPr lang="en-US" dirty="0" smtClean="0"/>
              <a:t>, </a:t>
            </a:r>
            <a:r>
              <a:rPr lang="en-US" dirty="0" err="1" smtClean="0"/>
              <a:t>siap</a:t>
            </a:r>
            <a:r>
              <a:rPr lang="en-US" dirty="0" smtClean="0"/>
              <a:t> </a:t>
            </a:r>
            <a:r>
              <a:rPr lang="en-US" dirty="0" err="1" smtClean="0"/>
              <a:t>olah</a:t>
            </a:r>
            <a:r>
              <a:rPr lang="en-US" dirty="0" smtClean="0"/>
              <a:t>/ </a:t>
            </a:r>
            <a:r>
              <a:rPr lang="en-US" dirty="0" err="1" smtClean="0"/>
              <a:t>diolah</a:t>
            </a:r>
            <a:r>
              <a:rPr lang="en-US" dirty="0" smtClean="0"/>
              <a:t>, </a:t>
            </a:r>
            <a:r>
              <a:rPr lang="en-US" dirty="0" err="1" smtClean="0"/>
              <a:t>dan</a:t>
            </a:r>
            <a:r>
              <a:rPr lang="en-US" dirty="0" smtClean="0"/>
              <a:t> </a:t>
            </a:r>
            <a:r>
              <a:rPr lang="en-US" dirty="0" err="1" smtClean="0"/>
              <a:t>mudah</a:t>
            </a:r>
            <a:r>
              <a:rPr lang="en-US" dirty="0" smtClean="0"/>
              <a:t> </a:t>
            </a:r>
            <a:r>
              <a:rPr lang="en-US" dirty="0" err="1" smtClean="0"/>
              <a:t>dipahami</a:t>
            </a:r>
            <a:r>
              <a:rPr lang="en-US" dirty="0" smtClean="0"/>
              <a:t>.</a:t>
            </a:r>
          </a:p>
          <a:p>
            <a:r>
              <a:rPr lang="id-ID" dirty="0"/>
              <a:t>Penanganan laporan dugaan pelanggaran pemilu yang disampaikan oleh masyarakat kepada </a:t>
            </a:r>
            <a:r>
              <a:rPr lang="id-ID" dirty="0" smtClean="0"/>
              <a:t>Bawaslu perlu ditingkatkan dan diperbaiki.</a:t>
            </a:r>
            <a:endParaRPr lang="en-US" dirty="0" smtClean="0"/>
          </a:p>
          <a:p>
            <a:r>
              <a:rPr lang="en-US" dirty="0" smtClean="0"/>
              <a:t>KPU </a:t>
            </a:r>
            <a:r>
              <a:rPr lang="en-US" dirty="0" err="1" smtClean="0"/>
              <a:t>perlu</a:t>
            </a:r>
            <a:r>
              <a:rPr lang="en-US" dirty="0" smtClean="0"/>
              <a:t> </a:t>
            </a:r>
            <a:r>
              <a:rPr lang="en-US" dirty="0" err="1" smtClean="0"/>
              <a:t>lebih</a:t>
            </a:r>
            <a:r>
              <a:rPr lang="en-US" dirty="0" smtClean="0"/>
              <a:t> </a:t>
            </a:r>
            <a:r>
              <a:rPr lang="en-US" dirty="0" err="1" smtClean="0"/>
              <a:t>maksimal</a:t>
            </a:r>
            <a:r>
              <a:rPr lang="en-US" dirty="0" smtClean="0"/>
              <a:t> </a:t>
            </a:r>
            <a:r>
              <a:rPr lang="en-US" dirty="0" err="1" smtClean="0"/>
              <a:t>dalam</a:t>
            </a:r>
            <a:r>
              <a:rPr lang="en-US" dirty="0" smtClean="0"/>
              <a:t> </a:t>
            </a:r>
            <a:r>
              <a:rPr lang="en-US" dirty="0" err="1" smtClean="0"/>
              <a:t>mengajak</a:t>
            </a:r>
            <a:r>
              <a:rPr lang="en-US" dirty="0" smtClean="0"/>
              <a:t> </a:t>
            </a:r>
            <a:r>
              <a:rPr lang="en-US" dirty="0" err="1" smtClean="0"/>
              <a:t>masyarakat</a:t>
            </a:r>
            <a:r>
              <a:rPr lang="en-US" dirty="0" smtClean="0"/>
              <a:t> </a:t>
            </a:r>
            <a:r>
              <a:rPr lang="en-US" dirty="0" err="1" smtClean="0"/>
              <a:t>memilih</a:t>
            </a:r>
            <a:r>
              <a:rPr lang="en-US" dirty="0" smtClean="0"/>
              <a:t>, </a:t>
            </a:r>
            <a:r>
              <a:rPr lang="en-US" dirty="0" err="1" smtClean="0"/>
              <a:t>dengan</a:t>
            </a:r>
            <a:r>
              <a:rPr lang="en-US" dirty="0" smtClean="0"/>
              <a:t> </a:t>
            </a:r>
            <a:r>
              <a:rPr lang="en-US" dirty="0" err="1" smtClean="0"/>
              <a:t>metode</a:t>
            </a:r>
            <a:r>
              <a:rPr lang="en-US" dirty="0" smtClean="0"/>
              <a:t> yang </a:t>
            </a:r>
            <a:r>
              <a:rPr lang="en-US" dirty="0" err="1" smtClean="0"/>
              <a:t>mudah</a:t>
            </a:r>
            <a:r>
              <a:rPr lang="en-US" dirty="0" smtClean="0"/>
              <a:t> </a:t>
            </a:r>
            <a:r>
              <a:rPr lang="en-US" dirty="0" err="1" smtClean="0"/>
              <a:t>dipahami</a:t>
            </a:r>
            <a:r>
              <a:rPr lang="en-US" dirty="0" smtClean="0"/>
              <a:t>.</a:t>
            </a:r>
          </a:p>
          <a:p>
            <a:r>
              <a:rPr lang="id-ID" dirty="0"/>
              <a:t>Bawaslu </a:t>
            </a:r>
            <a:r>
              <a:rPr lang="id-ID" dirty="0" smtClean="0"/>
              <a:t>perlu meningkatkan pengelolaan dan tindak lanjut </a:t>
            </a:r>
            <a:r>
              <a:rPr lang="id-ID" dirty="0"/>
              <a:t>sarana pelaporan dugaan pelanggaran pemilu secara </a:t>
            </a:r>
            <a:r>
              <a:rPr lang="id-ID" dirty="0" smtClean="0"/>
              <a:t>online.</a:t>
            </a:r>
          </a:p>
          <a:p>
            <a:r>
              <a:rPr lang="id-ID" dirty="0" smtClean="0"/>
              <a:t>Bawaslu perlu lebih </a:t>
            </a:r>
            <a:r>
              <a:rPr lang="id-ID" dirty="0"/>
              <a:t>maksimal dalam mengajak masyarakat </a:t>
            </a:r>
            <a:r>
              <a:rPr lang="id-ID" dirty="0" smtClean="0"/>
              <a:t>untuk mengawasi </a:t>
            </a:r>
            <a:r>
              <a:rPr lang="id-ID" dirty="0"/>
              <a:t>dan melaporkan dugaan pelanggaran </a:t>
            </a:r>
            <a:r>
              <a:rPr lang="id-ID" dirty="0" smtClean="0"/>
              <a:t>pemilu, dengan metode yang mudah dipahami.</a:t>
            </a:r>
          </a:p>
          <a:p>
            <a:r>
              <a:rPr lang="en-US" dirty="0" err="1" smtClean="0"/>
              <a:t>Pola</a:t>
            </a:r>
            <a:r>
              <a:rPr lang="en-US" dirty="0" smtClean="0"/>
              <a:t> </a:t>
            </a:r>
            <a:r>
              <a:rPr lang="en-US" dirty="0" err="1" smtClean="0"/>
              <a:t>relasi</a:t>
            </a:r>
            <a:r>
              <a:rPr lang="en-US" dirty="0" smtClean="0"/>
              <a:t> KPU/ </a:t>
            </a:r>
            <a:r>
              <a:rPr lang="en-US" dirty="0" err="1" smtClean="0"/>
              <a:t>Bawaslu</a:t>
            </a:r>
            <a:r>
              <a:rPr lang="en-US" dirty="0" smtClean="0"/>
              <a:t> </a:t>
            </a:r>
            <a:r>
              <a:rPr lang="en-US" dirty="0" err="1" smtClean="0"/>
              <a:t>dengan</a:t>
            </a:r>
            <a:r>
              <a:rPr lang="en-US" dirty="0" smtClean="0"/>
              <a:t> stakeholders </a:t>
            </a:r>
            <a:r>
              <a:rPr lang="en-US" dirty="0" err="1" smtClean="0"/>
              <a:t>kepemiluan</a:t>
            </a:r>
            <a:r>
              <a:rPr lang="en-US" dirty="0" smtClean="0"/>
              <a:t> </a:t>
            </a:r>
            <a:r>
              <a:rPr lang="en-US" dirty="0" err="1" smtClean="0"/>
              <a:t>perlu</a:t>
            </a:r>
            <a:r>
              <a:rPr lang="en-US" dirty="0" smtClean="0"/>
              <a:t> </a:t>
            </a:r>
            <a:r>
              <a:rPr lang="en-US" dirty="0" err="1" smtClean="0"/>
              <a:t>ditigkatkan</a:t>
            </a:r>
            <a:r>
              <a:rPr lang="en-US" dirty="0" smtClean="0"/>
              <a:t> </a:t>
            </a:r>
            <a:r>
              <a:rPr lang="en-US" dirty="0" err="1" smtClean="0"/>
              <a:t>untuk</a:t>
            </a:r>
            <a:r>
              <a:rPr lang="en-US" dirty="0" smtClean="0"/>
              <a:t> </a:t>
            </a:r>
            <a:r>
              <a:rPr lang="en-US" dirty="0" err="1" smtClean="0"/>
              <a:t>lebih</a:t>
            </a:r>
            <a:r>
              <a:rPr lang="en-US" dirty="0" smtClean="0"/>
              <a:t> </a:t>
            </a:r>
            <a:r>
              <a:rPr lang="en-US" dirty="0" err="1" smtClean="0"/>
              <a:t>mendukung</a:t>
            </a:r>
            <a:r>
              <a:rPr lang="en-US" dirty="0" smtClean="0"/>
              <a:t> </a:t>
            </a:r>
            <a:r>
              <a:rPr lang="en-US" dirty="0" err="1" smtClean="0"/>
              <a:t>penyelenggaraan</a:t>
            </a:r>
            <a:r>
              <a:rPr lang="en-US" dirty="0" smtClean="0"/>
              <a:t> </a:t>
            </a:r>
            <a:r>
              <a:rPr lang="en-US" dirty="0" err="1" smtClean="0"/>
              <a:t>pemilu</a:t>
            </a:r>
            <a:r>
              <a:rPr lang="en-US" dirty="0" smtClean="0"/>
              <a:t> yang </a:t>
            </a:r>
            <a:r>
              <a:rPr lang="en-US" dirty="0" err="1" smtClean="0"/>
              <a:t>lebih</a:t>
            </a:r>
            <a:r>
              <a:rPr lang="en-US" dirty="0" smtClean="0"/>
              <a:t> </a:t>
            </a:r>
            <a:r>
              <a:rPr lang="en-US" dirty="0" err="1" smtClean="0"/>
              <a:t>baik</a:t>
            </a:r>
            <a:r>
              <a:rPr lang="en-US" dirty="0" smtClean="0"/>
              <a:t>, </a:t>
            </a:r>
            <a:r>
              <a:rPr lang="en-US" dirty="0" err="1" smtClean="0"/>
              <a:t>khususnya</a:t>
            </a:r>
            <a:r>
              <a:rPr lang="en-US" dirty="0" smtClean="0"/>
              <a:t> </a:t>
            </a:r>
            <a:r>
              <a:rPr lang="en-US" dirty="0" err="1" smtClean="0"/>
              <a:t>relasi</a:t>
            </a:r>
            <a:r>
              <a:rPr lang="en-US" dirty="0" smtClean="0"/>
              <a:t> </a:t>
            </a:r>
            <a:r>
              <a:rPr lang="en-US" dirty="0" err="1" smtClean="0"/>
              <a:t>kerja</a:t>
            </a:r>
            <a:r>
              <a:rPr lang="en-US" dirty="0" smtClean="0"/>
              <a:t> </a:t>
            </a:r>
            <a:r>
              <a:rPr lang="en-US" dirty="0" err="1" smtClean="0"/>
              <a:t>antara</a:t>
            </a:r>
            <a:r>
              <a:rPr lang="en-US" dirty="0" smtClean="0"/>
              <a:t> </a:t>
            </a:r>
            <a:r>
              <a:rPr lang="en-US" dirty="0" err="1" smtClean="0"/>
              <a:t>Bawaslu</a:t>
            </a:r>
            <a:r>
              <a:rPr lang="en-US" dirty="0" smtClean="0"/>
              <a:t>, </a:t>
            </a:r>
            <a:r>
              <a:rPr lang="en-US" dirty="0" err="1" smtClean="0"/>
              <a:t>kepolisian</a:t>
            </a:r>
            <a:r>
              <a:rPr lang="en-US" dirty="0" smtClean="0"/>
              <a:t>, </a:t>
            </a:r>
            <a:r>
              <a:rPr lang="en-US" dirty="0" err="1" smtClean="0"/>
              <a:t>dan</a:t>
            </a:r>
            <a:r>
              <a:rPr lang="en-US" dirty="0" smtClean="0"/>
              <a:t> </a:t>
            </a:r>
            <a:r>
              <a:rPr lang="en-US" dirty="0" err="1" smtClean="0"/>
              <a:t>kejaksaan</a:t>
            </a:r>
            <a:r>
              <a:rPr lang="en-US" smtClean="0"/>
              <a:t>.</a:t>
            </a:r>
            <a:endParaRPr lang="en-US" dirty="0" smtClean="0"/>
          </a:p>
          <a:p>
            <a:endParaRPr lang="en-US" dirty="0"/>
          </a:p>
          <a:p>
            <a:endParaRPr lang="id-ID" dirty="0" smtClean="0"/>
          </a:p>
          <a:p>
            <a:endParaRPr lang="en-US" dirty="0"/>
          </a:p>
          <a:p>
            <a:endParaRPr lang="en-US" dirty="0"/>
          </a:p>
        </p:txBody>
      </p:sp>
    </p:spTree>
    <p:extLst>
      <p:ext uri="{BB962C8B-B14F-4D97-AF65-F5344CB8AC3E}">
        <p14:creationId xmlns:p14="http://schemas.microsoft.com/office/powerpoint/2010/main" val="19091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73" y="815309"/>
            <a:ext cx="6508377" cy="857250"/>
          </a:xfrm>
        </p:spPr>
        <p:txBody>
          <a:bodyPr/>
          <a:lstStyle/>
          <a:p>
            <a:r>
              <a:rPr lang="en-US" sz="1800" b="1" dirty="0">
                <a:solidFill>
                  <a:schemeClr val="tx1"/>
                </a:solidFill>
                <a:latin typeface="Cambria"/>
                <a:cs typeface="Cambria"/>
              </a:rPr>
              <a:t>Proses </a:t>
            </a:r>
            <a:r>
              <a:rPr lang="en-US" sz="1800" b="1" dirty="0" err="1">
                <a:solidFill>
                  <a:schemeClr val="tx1"/>
                </a:solidFill>
                <a:latin typeface="Cambria"/>
                <a:cs typeface="Cambria"/>
              </a:rPr>
              <a:t>pengumpulan</a:t>
            </a:r>
            <a:r>
              <a:rPr lang="en-US" sz="1800" b="1" dirty="0">
                <a:solidFill>
                  <a:schemeClr val="tx1"/>
                </a:solidFill>
                <a:latin typeface="Cambria"/>
                <a:cs typeface="Cambria"/>
              </a:rPr>
              <a:t> data:</a:t>
            </a:r>
            <a:br>
              <a:rPr lang="en-US" sz="1800" b="1" dirty="0">
                <a:solidFill>
                  <a:schemeClr val="tx1"/>
                </a:solidFill>
                <a:latin typeface="Cambria"/>
                <a:cs typeface="Cambria"/>
              </a:rPr>
            </a:br>
            <a:r>
              <a:rPr lang="id-ID" sz="1800" dirty="0">
                <a:solidFill>
                  <a:schemeClr val="tx1"/>
                </a:solidFill>
                <a:latin typeface="Cambria"/>
                <a:cs typeface="Cambria"/>
              </a:rPr>
              <a:t>Pengumpulan data atau pengisian kuesioner dilakukan secara online melalui link </a:t>
            </a:r>
            <a:r>
              <a:rPr lang="en-US" sz="1800" dirty="0">
                <a:solidFill>
                  <a:schemeClr val="tx1"/>
                </a:solidFill>
                <a:latin typeface="Cambria"/>
                <a:cs typeface="Cambria"/>
                <a:hlinkClick r:id="rId2"/>
              </a:rPr>
              <a:t>http://antikorupsi.org/survey-kpu-</a:t>
            </a:r>
            <a:r>
              <a:rPr lang="en-US" sz="1800" dirty="0" smtClean="0">
                <a:solidFill>
                  <a:schemeClr val="tx1"/>
                </a:solidFill>
                <a:latin typeface="Cambria"/>
                <a:cs typeface="Cambria"/>
                <a:hlinkClick r:id="rId2"/>
              </a:rPr>
              <a:t>bawaslu</a:t>
            </a:r>
            <a:r>
              <a:rPr lang="en-US" sz="1800" dirty="0" smtClean="0">
                <a:solidFill>
                  <a:schemeClr val="tx1"/>
                </a:solidFill>
                <a:latin typeface="Cambria"/>
                <a:cs typeface="Cambria"/>
              </a:rPr>
              <a:t>.</a:t>
            </a:r>
            <a:br>
              <a:rPr lang="en-US" sz="1800" dirty="0" smtClean="0">
                <a:solidFill>
                  <a:schemeClr val="tx1"/>
                </a:solidFill>
                <a:latin typeface="Cambria"/>
                <a:cs typeface="Cambria"/>
              </a:rPr>
            </a:br>
            <a:r>
              <a:rPr lang="en-US" sz="1800" b="1" dirty="0">
                <a:solidFill>
                  <a:schemeClr val="tx1"/>
                </a:solidFill>
                <a:latin typeface="Cambria"/>
                <a:cs typeface="Cambria"/>
              </a:rPr>
              <a:t/>
            </a:r>
            <a:br>
              <a:rPr lang="en-US" sz="1800" b="1" dirty="0">
                <a:solidFill>
                  <a:schemeClr val="tx1"/>
                </a:solidFill>
                <a:latin typeface="Cambria"/>
                <a:cs typeface="Cambria"/>
              </a:rPr>
            </a:br>
            <a:r>
              <a:rPr lang="en-US" sz="1800" b="1" dirty="0" err="1" smtClean="0">
                <a:solidFill>
                  <a:schemeClr val="tx1"/>
                </a:solidFill>
                <a:latin typeface="Cambria"/>
                <a:cs typeface="Cambria"/>
              </a:rPr>
              <a:t>Tahapan</a:t>
            </a:r>
            <a:r>
              <a:rPr lang="en-US" sz="1800" b="1" dirty="0" smtClean="0">
                <a:solidFill>
                  <a:schemeClr val="tx1"/>
                </a:solidFill>
                <a:latin typeface="Cambria"/>
                <a:cs typeface="Cambria"/>
              </a:rPr>
              <a:t>/ </a:t>
            </a:r>
            <a:r>
              <a:rPr lang="en-US" sz="1800" b="1" dirty="0" err="1" smtClean="0">
                <a:solidFill>
                  <a:schemeClr val="tx1"/>
                </a:solidFill>
                <a:latin typeface="Cambria"/>
                <a:cs typeface="Cambria"/>
              </a:rPr>
              <a:t>Waktu</a:t>
            </a:r>
            <a:r>
              <a:rPr lang="en-US" sz="1800" b="1" dirty="0" smtClean="0">
                <a:solidFill>
                  <a:schemeClr val="tx1"/>
                </a:solidFill>
                <a:latin typeface="Cambria"/>
                <a:cs typeface="Cambria"/>
              </a:rPr>
              <a:t>:</a:t>
            </a:r>
            <a:endParaRPr lang="en-US" sz="1800" b="1"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0028023"/>
              </p:ext>
            </p:extLst>
          </p:nvPr>
        </p:nvGraphicFramePr>
        <p:xfrm>
          <a:off x="152400" y="1657350"/>
          <a:ext cx="8559800" cy="293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322811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44500"/>
            <a:ext cx="6508377" cy="857250"/>
          </a:xfrm>
        </p:spPr>
        <p:txBody>
          <a:bodyPr/>
          <a:lstStyle/>
          <a:p>
            <a:r>
              <a:rPr lang="en-US" sz="2400" b="1" dirty="0" err="1" smtClean="0"/>
              <a:t>Posko</a:t>
            </a:r>
            <a:r>
              <a:rPr lang="en-US" sz="2400" b="1" dirty="0" smtClean="0"/>
              <a:t> </a:t>
            </a:r>
            <a:r>
              <a:rPr lang="en-US" sz="2400" b="1" dirty="0" err="1" smtClean="0"/>
              <a:t>Lapor</a:t>
            </a:r>
            <a:r>
              <a:rPr lang="en-US" sz="2400" b="1" dirty="0" smtClean="0"/>
              <a:t> </a:t>
            </a:r>
            <a:r>
              <a:rPr lang="en-US" sz="2400" b="1" dirty="0" err="1" smtClean="0"/>
              <a:t>Rekam</a:t>
            </a:r>
            <a:r>
              <a:rPr lang="en-US" sz="2400" b="1" dirty="0" smtClean="0"/>
              <a:t> </a:t>
            </a:r>
            <a:r>
              <a:rPr lang="en-US" sz="2400" b="1" dirty="0" err="1" smtClean="0"/>
              <a:t>Jejak</a:t>
            </a:r>
            <a:r>
              <a:rPr lang="en-US" sz="2400" b="1" dirty="0" smtClean="0"/>
              <a:t> </a:t>
            </a:r>
            <a:r>
              <a:rPr lang="en-US" sz="2400" b="1" dirty="0" err="1" smtClean="0"/>
              <a:t>Calon</a:t>
            </a:r>
            <a:r>
              <a:rPr lang="en-US" sz="2400" b="1" dirty="0" smtClean="0"/>
              <a:t> </a:t>
            </a:r>
            <a:r>
              <a:rPr lang="en-US" sz="2400" b="1" dirty="0" err="1" smtClean="0"/>
              <a:t>Anggota</a:t>
            </a:r>
            <a:r>
              <a:rPr lang="en-US" sz="2400" b="1" dirty="0" smtClean="0"/>
              <a:t> KPU-</a:t>
            </a:r>
            <a:r>
              <a:rPr lang="en-US" sz="2400" b="1" dirty="0" err="1" smtClean="0"/>
              <a:t>Bawaslu</a:t>
            </a:r>
            <a:r>
              <a:rPr lang="en-US" sz="2400" b="1" dirty="0" smtClean="0"/>
              <a:t> 2017-2022</a:t>
            </a:r>
            <a:endParaRPr lang="en-US" sz="2400" b="1" dirty="0"/>
          </a:p>
        </p:txBody>
      </p:sp>
      <p:sp>
        <p:nvSpPr>
          <p:cNvPr id="3" name="Content Placeholder 2"/>
          <p:cNvSpPr>
            <a:spLocks noGrp="1"/>
          </p:cNvSpPr>
          <p:nvPr>
            <p:ph idx="1"/>
          </p:nvPr>
        </p:nvSpPr>
        <p:spPr>
          <a:xfrm>
            <a:off x="457199" y="1460500"/>
            <a:ext cx="6508377" cy="3134123"/>
          </a:xfrm>
        </p:spPr>
        <p:txBody>
          <a:bodyPr>
            <a:normAutofit fontScale="92500" lnSpcReduction="10000"/>
          </a:bodyPr>
          <a:lstStyle/>
          <a:p>
            <a:r>
              <a:rPr lang="en-US" dirty="0" err="1" smtClean="0"/>
              <a:t>Alamat</a:t>
            </a:r>
            <a:r>
              <a:rPr lang="en-US" dirty="0" smtClean="0"/>
              <a:t>:</a:t>
            </a:r>
          </a:p>
          <a:p>
            <a:pPr marL="228600" lvl="1" indent="0">
              <a:buNone/>
            </a:pPr>
            <a:r>
              <a:rPr lang="en-US" dirty="0" err="1" smtClean="0"/>
              <a:t>Sekretariat</a:t>
            </a:r>
            <a:r>
              <a:rPr lang="en-US" dirty="0" smtClean="0"/>
              <a:t> Indonesia Corruption Watch (ICW)</a:t>
            </a:r>
          </a:p>
          <a:p>
            <a:pPr marL="228600" lvl="1" indent="0">
              <a:buNone/>
            </a:pPr>
            <a:r>
              <a:rPr lang="en-US" dirty="0" smtClean="0"/>
              <a:t>(Jl. </a:t>
            </a:r>
            <a:r>
              <a:rPr lang="en-US" dirty="0" err="1" smtClean="0"/>
              <a:t>Kalibata</a:t>
            </a:r>
            <a:r>
              <a:rPr lang="en-US" dirty="0" smtClean="0"/>
              <a:t> </a:t>
            </a:r>
            <a:r>
              <a:rPr lang="en-US" dirty="0" err="1" smtClean="0"/>
              <a:t>Timur</a:t>
            </a:r>
            <a:r>
              <a:rPr lang="en-US" dirty="0" smtClean="0"/>
              <a:t> IVD/ No. 6, Jakarta Selatan)</a:t>
            </a:r>
          </a:p>
          <a:p>
            <a:r>
              <a:rPr lang="en-US" dirty="0" smtClean="0"/>
              <a:t>Email: </a:t>
            </a:r>
            <a:r>
              <a:rPr lang="en-US" dirty="0" smtClean="0">
                <a:hlinkClick r:id="rId2"/>
              </a:rPr>
              <a:t>rekamjejak@antikorupsi.org</a:t>
            </a:r>
            <a:endParaRPr lang="en-US" dirty="0" smtClean="0"/>
          </a:p>
          <a:p>
            <a:r>
              <a:rPr lang="en-US" dirty="0" smtClean="0"/>
              <a:t>No. </a:t>
            </a:r>
            <a:r>
              <a:rPr lang="en-US" dirty="0" err="1" smtClean="0"/>
              <a:t>Telp</a:t>
            </a:r>
            <a:r>
              <a:rPr lang="en-US" dirty="0" smtClean="0"/>
              <a:t>: (021) 7901885 / (021) 7994015</a:t>
            </a:r>
            <a:endParaRPr lang="en-US" dirty="0" smtClean="0"/>
          </a:p>
          <a:p>
            <a:r>
              <a:rPr lang="en-US" dirty="0" smtClean="0"/>
              <a:t>SMS:</a:t>
            </a:r>
          </a:p>
          <a:p>
            <a:pPr lvl="1"/>
            <a:r>
              <a:rPr lang="en-US" dirty="0" smtClean="0"/>
              <a:t>XL</a:t>
            </a:r>
            <a:r>
              <a:rPr lang="en-US" dirty="0" smtClean="0"/>
              <a:t>: 087888562428</a:t>
            </a:r>
            <a:endParaRPr lang="en-US" dirty="0" smtClean="0"/>
          </a:p>
          <a:p>
            <a:pPr lvl="1"/>
            <a:r>
              <a:rPr lang="en-US" dirty="0" err="1" smtClean="0"/>
              <a:t>Simpati</a:t>
            </a:r>
            <a:r>
              <a:rPr lang="en-US" dirty="0" smtClean="0"/>
              <a:t>: 081318031759</a:t>
            </a:r>
            <a:endParaRPr lang="en-US" dirty="0" smtClean="0"/>
          </a:p>
          <a:p>
            <a:endParaRPr lang="en-US" dirty="0"/>
          </a:p>
        </p:txBody>
      </p:sp>
    </p:spTree>
    <p:extLst>
      <p:ext uri="{BB962C8B-B14F-4D97-AF65-F5344CB8AC3E}">
        <p14:creationId xmlns:p14="http://schemas.microsoft.com/office/powerpoint/2010/main" val="3217315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err="1" smtClean="0"/>
              <a:t>Terima</a:t>
            </a:r>
            <a:r>
              <a:rPr lang="en-US" dirty="0" smtClean="0"/>
              <a:t> </a:t>
            </a:r>
            <a:r>
              <a:rPr lang="en-US" dirty="0" err="1" smtClean="0"/>
              <a:t>kasih</a:t>
            </a:r>
            <a:endParaRPr lang="en-US" dirty="0"/>
          </a:p>
        </p:txBody>
      </p:sp>
    </p:spTree>
    <p:extLst>
      <p:ext uri="{BB962C8B-B14F-4D97-AF65-F5344CB8AC3E}">
        <p14:creationId xmlns:p14="http://schemas.microsoft.com/office/powerpoint/2010/main" val="333400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175"/>
            <a:ext cx="6508377" cy="857250"/>
          </a:xfrm>
        </p:spPr>
        <p:txBody>
          <a:bodyPr/>
          <a:lstStyle/>
          <a:p>
            <a:r>
              <a:rPr lang="en-US" sz="3400" b="1" dirty="0">
                <a:latin typeface="Cambria"/>
                <a:cs typeface="Cambria"/>
              </a:rPr>
              <a:t>6</a:t>
            </a:r>
            <a:r>
              <a:rPr lang="en-US" sz="3400" b="1" dirty="0" smtClean="0">
                <a:latin typeface="Cambria"/>
                <a:cs typeface="Cambria"/>
              </a:rPr>
              <a:t> </a:t>
            </a:r>
            <a:r>
              <a:rPr lang="en-US" sz="3400" b="1" dirty="0" err="1" smtClean="0">
                <a:latin typeface="Cambria"/>
                <a:cs typeface="Cambria"/>
              </a:rPr>
              <a:t>Indikator</a:t>
            </a:r>
            <a:r>
              <a:rPr lang="en-US" sz="3400" b="1" dirty="0" smtClean="0">
                <a:latin typeface="Cambria"/>
                <a:cs typeface="Cambria"/>
              </a:rPr>
              <a:t> </a:t>
            </a:r>
            <a:r>
              <a:rPr lang="en-US" sz="3400" b="1" dirty="0" err="1" smtClean="0">
                <a:latin typeface="Cambria"/>
                <a:cs typeface="Cambria"/>
              </a:rPr>
              <a:t>Evaluasi</a:t>
            </a:r>
            <a:r>
              <a:rPr lang="en-US" sz="3400" b="1" dirty="0" smtClean="0">
                <a:latin typeface="Cambria"/>
                <a:cs typeface="Cambria"/>
              </a:rPr>
              <a:t>:</a:t>
            </a:r>
            <a:endParaRPr lang="en-US" sz="3400" b="1" dirty="0">
              <a:latin typeface="Cambria"/>
              <a:cs typeface="Cambria"/>
            </a:endParaRPr>
          </a:p>
        </p:txBody>
      </p:sp>
      <p:sp>
        <p:nvSpPr>
          <p:cNvPr id="3" name="Content Placeholder 2"/>
          <p:cNvSpPr>
            <a:spLocks noGrp="1"/>
          </p:cNvSpPr>
          <p:nvPr>
            <p:ph idx="1"/>
          </p:nvPr>
        </p:nvSpPr>
        <p:spPr>
          <a:xfrm>
            <a:off x="457199" y="1352551"/>
            <a:ext cx="6508377" cy="2937272"/>
          </a:xfrm>
        </p:spPr>
        <p:txBody>
          <a:bodyPr>
            <a:normAutofit fontScale="92500" lnSpcReduction="20000"/>
          </a:bodyPr>
          <a:lstStyle/>
          <a:p>
            <a:pPr lvl="0"/>
            <a:r>
              <a:rPr lang="id-ID" b="1" dirty="0"/>
              <a:t>Asas penyelenggara pemilu;</a:t>
            </a:r>
            <a:endParaRPr lang="en-US" dirty="0"/>
          </a:p>
          <a:p>
            <a:pPr lvl="0"/>
            <a:r>
              <a:rPr lang="id-ID" b="1" dirty="0" smtClean="0"/>
              <a:t>Persiapan </a:t>
            </a:r>
            <a:r>
              <a:rPr lang="id-ID" b="1" dirty="0"/>
              <a:t>regulasi teknis penyelenggaraan pemilu;</a:t>
            </a:r>
            <a:endParaRPr lang="en-US" dirty="0"/>
          </a:p>
          <a:p>
            <a:pPr lvl="0"/>
            <a:r>
              <a:rPr lang="id-ID" b="1" dirty="0"/>
              <a:t>Manajemen internal kelembagaan; </a:t>
            </a:r>
            <a:endParaRPr lang="en-US" dirty="0"/>
          </a:p>
          <a:p>
            <a:pPr lvl="0"/>
            <a:r>
              <a:rPr lang="id-ID" b="1" dirty="0"/>
              <a:t>Keterbukaan informasi pemilu; </a:t>
            </a:r>
            <a:endParaRPr lang="en-US" dirty="0"/>
          </a:p>
          <a:p>
            <a:pPr lvl="0"/>
            <a:r>
              <a:rPr lang="id-ID" b="1" dirty="0"/>
              <a:t>Sosialisai penyelenggaraan pemilu;</a:t>
            </a:r>
            <a:endParaRPr lang="en-US" dirty="0"/>
          </a:p>
          <a:p>
            <a:pPr lvl="0"/>
            <a:r>
              <a:rPr lang="id-ID" b="1" dirty="0"/>
              <a:t>Pola relasi dan koordinasi antara penyelenggara pemilu dengan berbagai </a:t>
            </a:r>
            <a:r>
              <a:rPr lang="id-ID" b="1" i="1" dirty="0"/>
              <a:t>stakeholders</a:t>
            </a:r>
            <a:r>
              <a:rPr lang="id-ID" b="1" i="1" dirty="0" smtClean="0"/>
              <a:t>;</a:t>
            </a:r>
            <a:endParaRPr lang="en-US" dirty="0"/>
          </a:p>
        </p:txBody>
      </p:sp>
    </p:spTree>
    <p:extLst>
      <p:ext uri="{BB962C8B-B14F-4D97-AF65-F5344CB8AC3E}">
        <p14:creationId xmlns:p14="http://schemas.microsoft.com/office/powerpoint/2010/main" val="9293695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55800"/>
            <a:ext cx="6508377" cy="1308100"/>
          </a:xfrm>
        </p:spPr>
        <p:txBody>
          <a:bodyPr/>
          <a:lstStyle/>
          <a:p>
            <a:r>
              <a:rPr lang="en-US" dirty="0" err="1" smtClean="0"/>
              <a:t>Asas</a:t>
            </a:r>
            <a:r>
              <a:rPr lang="en-US" dirty="0"/>
              <a:t/>
            </a:r>
            <a:br>
              <a:rPr lang="en-US" dirty="0"/>
            </a:br>
            <a:r>
              <a:rPr lang="en-US" dirty="0" err="1" smtClean="0"/>
              <a:t>Penyelenggara</a:t>
            </a:r>
            <a:r>
              <a:rPr lang="en-US" dirty="0" smtClean="0"/>
              <a:t> </a:t>
            </a:r>
            <a:r>
              <a:rPr lang="en-US" dirty="0" err="1" smtClean="0"/>
              <a:t>Pemilu</a:t>
            </a:r>
            <a:endParaRPr lang="en-US" dirty="0"/>
          </a:p>
        </p:txBody>
      </p:sp>
    </p:spTree>
    <p:extLst>
      <p:ext uri="{BB962C8B-B14F-4D97-AF65-F5344CB8AC3E}">
        <p14:creationId xmlns:p14="http://schemas.microsoft.com/office/powerpoint/2010/main" val="38032815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99" y="549275"/>
            <a:ext cx="6508377" cy="857250"/>
          </a:xfrm>
        </p:spPr>
        <p:txBody>
          <a:bodyPr/>
          <a:lstStyle/>
          <a:p>
            <a:pPr lvl="0"/>
            <a:r>
              <a:rPr lang="id-ID" sz="2000" i="1" dirty="0"/>
              <a:t>Menurut anda apakah </a:t>
            </a:r>
            <a:r>
              <a:rPr lang="id-ID" sz="2000" b="1" i="1" dirty="0" smtClean="0"/>
              <a:t>KPU/ Bawaslu </a:t>
            </a:r>
            <a:r>
              <a:rPr lang="id-ID" sz="2000" i="1" dirty="0"/>
              <a:t>mampu menjalankan asas mandiri dalam menyelenggarakan pemilu?</a:t>
            </a:r>
            <a:endParaRPr lang="en-US" sz="2000" dirty="0"/>
          </a:p>
        </p:txBody>
      </p:sp>
      <p:pic>
        <p:nvPicPr>
          <p:cNvPr id="5" name="Picture 4"/>
          <p:cNvPicPr>
            <a:picLocks noChangeAspect="1"/>
          </p:cNvPicPr>
          <p:nvPr/>
        </p:nvPicPr>
        <p:blipFill>
          <a:blip r:embed="rId2"/>
          <a:stretch>
            <a:fillRect/>
          </a:stretch>
        </p:blipFill>
        <p:spPr>
          <a:xfrm>
            <a:off x="4089400" y="1663700"/>
            <a:ext cx="5511800" cy="3121422"/>
          </a:xfrm>
          <a:prstGeom prst="rect">
            <a:avLst/>
          </a:prstGeom>
        </p:spPr>
      </p:pic>
      <p:pic>
        <p:nvPicPr>
          <p:cNvPr id="7" name="Picture 6"/>
          <p:cNvPicPr>
            <a:picLocks noChangeAspect="1"/>
          </p:cNvPicPr>
          <p:nvPr/>
        </p:nvPicPr>
        <p:blipFill>
          <a:blip r:embed="rId3"/>
          <a:stretch>
            <a:fillRect/>
          </a:stretch>
        </p:blipFill>
        <p:spPr>
          <a:xfrm>
            <a:off x="165100" y="1663700"/>
            <a:ext cx="4165600" cy="3121422"/>
          </a:xfrm>
          <a:prstGeom prst="rect">
            <a:avLst/>
          </a:prstGeom>
        </p:spPr>
      </p:pic>
      <p:graphicFrame>
        <p:nvGraphicFramePr>
          <p:cNvPr id="8" name="Diagram 7"/>
          <p:cNvGraphicFramePr/>
          <p:nvPr>
            <p:extLst>
              <p:ext uri="{D42A27DB-BD31-4B8C-83A1-F6EECF244321}">
                <p14:modId xmlns:p14="http://schemas.microsoft.com/office/powerpoint/2010/main" val="1172142835"/>
              </p:ext>
            </p:extLst>
          </p:nvPr>
        </p:nvGraphicFramePr>
        <p:xfrm>
          <a:off x="2686050" y="4358878"/>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26195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3385" r="3385"/>
          <a:stretch>
            <a:fillRect/>
          </a:stretch>
        </p:blipFill>
        <p:spPr>
          <a:xfrm>
            <a:off x="4457698" y="1485900"/>
            <a:ext cx="4254501" cy="3215027"/>
          </a:xfrm>
        </p:spPr>
      </p:pic>
      <p:sp>
        <p:nvSpPr>
          <p:cNvPr id="4" name="Title 1"/>
          <p:cNvSpPr txBox="1">
            <a:spLocks/>
          </p:cNvSpPr>
          <p:nvPr/>
        </p:nvSpPr>
        <p:spPr>
          <a:xfrm>
            <a:off x="457199" y="257175"/>
            <a:ext cx="6508377" cy="857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lvl="0"/>
            <a:r>
              <a:rPr lang="id-ID" sz="1800" i="1" dirty="0"/>
              <a:t>Menurut anda apakah </a:t>
            </a:r>
            <a:r>
              <a:rPr lang="id-ID" sz="1800" b="1" i="1" dirty="0" smtClean="0"/>
              <a:t>KPU/ Bawaslu</a:t>
            </a:r>
            <a:r>
              <a:rPr lang="id-ID" sz="1800" i="1" dirty="0" smtClean="0"/>
              <a:t> </a:t>
            </a:r>
            <a:r>
              <a:rPr lang="id-ID" sz="1800" i="1" dirty="0"/>
              <a:t>mampu mencerminkan dan mempraktikan sikap professional dalam menjalankan tugas penyelenggaraan pemilu</a:t>
            </a:r>
            <a:r>
              <a:rPr lang="id-ID" sz="1800" dirty="0"/>
              <a:t>? </a:t>
            </a:r>
            <a:endParaRPr lang="en-US" sz="1800" dirty="0"/>
          </a:p>
        </p:txBody>
      </p:sp>
      <p:pic>
        <p:nvPicPr>
          <p:cNvPr id="8" name="Picture 7"/>
          <p:cNvPicPr>
            <a:picLocks noChangeAspect="1"/>
          </p:cNvPicPr>
          <p:nvPr/>
        </p:nvPicPr>
        <p:blipFill>
          <a:blip r:embed="rId3"/>
          <a:stretch>
            <a:fillRect/>
          </a:stretch>
        </p:blipFill>
        <p:spPr>
          <a:xfrm>
            <a:off x="88900" y="1485900"/>
            <a:ext cx="4368799" cy="3213100"/>
          </a:xfrm>
          <a:prstGeom prst="rect">
            <a:avLst/>
          </a:prstGeom>
        </p:spPr>
      </p:pic>
      <p:graphicFrame>
        <p:nvGraphicFramePr>
          <p:cNvPr id="9" name="Diagram 8"/>
          <p:cNvGraphicFramePr/>
          <p:nvPr>
            <p:extLst>
              <p:ext uri="{D42A27DB-BD31-4B8C-83A1-F6EECF244321}">
                <p14:modId xmlns:p14="http://schemas.microsoft.com/office/powerpoint/2010/main" val="2338905470"/>
              </p:ext>
            </p:extLst>
          </p:nvPr>
        </p:nvGraphicFramePr>
        <p:xfrm>
          <a:off x="2838450" y="4244578"/>
          <a:ext cx="2959100" cy="74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05357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1714</TotalTime>
  <Words>2149</Words>
  <Application>Microsoft Macintosh PowerPoint</Application>
  <PresentationFormat>On-screen Show (16:9)</PresentationFormat>
  <Paragraphs>200</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Plaza</vt:lpstr>
      <vt:lpstr>Hasil Survey Evaluasi Kinerja KPU dan Bawaslu</vt:lpstr>
      <vt:lpstr>Latar Belakang</vt:lpstr>
      <vt:lpstr>Metodologi</vt:lpstr>
      <vt:lpstr>Responden (yang bersedia disebutkan namanya):</vt:lpstr>
      <vt:lpstr>Proses pengumpulan data: Pengumpulan data atau pengisian kuesioner dilakukan secara online melalui link http://antikorupsi.org/survey-kpu-bawaslu.  Tahapan/ Waktu:</vt:lpstr>
      <vt:lpstr>6 Indikator Evaluasi:</vt:lpstr>
      <vt:lpstr>Asas Penyelenggara Pemilu</vt:lpstr>
      <vt:lpstr>Menurut anda apakah KPU/ Bawaslu mampu menjalankan asas mandiri dalam menyelenggarakan pemilu?</vt:lpstr>
      <vt:lpstr>PowerPoint Presentation</vt:lpstr>
      <vt:lpstr>Menurut anda apakah KPU/ Bawaslu mampu memberikan ruang keadilan dan kesetaraan bagi setiap partai politik atau kandidat dalam setiap tahapan pemilu? </vt:lpstr>
      <vt:lpstr>Mempersiapkan Regulasi Teknis Pemilu</vt:lpstr>
      <vt:lpstr>Menurut anda apakah KPU/ Bawaslu mampu mendorong dan memberikan kepastian hukum dalam setiap tahapan Pemilu?</vt:lpstr>
      <vt:lpstr>Menurut anda apakah dalam menyiapkan berbagai aturan pemilu KPU/ Bawaslu telah patuh terhadap ketentuan UU Pemilu yang ada? </vt:lpstr>
      <vt:lpstr>Menurut anda apakah KPU/ Bawaslu sudah mampu menyiapkan berbagai rangkaian peraturan pemilu secara tepat waktu? </vt:lpstr>
      <vt:lpstr>Menurut anda apakah regulasi teknis kampanye dan dana kampanye yang dibuat KPU menimbulkan multitafsir dalam pengimplementasiannya? </vt:lpstr>
      <vt:lpstr>Menurut anda apakah regulasi teknis penyusunan tahapan pemilu yang dibuat KPU menimbulkan multitafsir dalam pengimplementasiannya? </vt:lpstr>
      <vt:lpstr>Menurut anda apakah regulasi teknis pengawasan tahapan yang dibuat Bawaslu menimbulkan multitafsir dalam pengimplementasiannya?</vt:lpstr>
      <vt:lpstr>Menurut anda apakah regulasi teknis penyelesaian sengketa pemilu yang dibuat Bawaslu menimbulkan multitafsir dalam pengimplementasiannya?</vt:lpstr>
      <vt:lpstr>PowerPoint Presentation</vt:lpstr>
      <vt:lpstr>Manajeman Internal Kelembagaan</vt:lpstr>
      <vt:lpstr>Menurut anda sudahkah terjalin hubungan konstruktif antara anggota KPU/ Bawaslu dan sekretariat dalam menyelenggarakan pemilu?</vt:lpstr>
      <vt:lpstr>Menurut anda apakah komposisi SDM dan struktur KPU/ Bawaslu sudah sesuai dengan tugas dan kewenangan KPU/ Bawaslu?</vt:lpstr>
      <vt:lpstr>Menurut anda apakah sudah terjalin soliditas kinerja antar anggota KPU/ Bawaslu?</vt:lpstr>
      <vt:lpstr>Menurut anda apakah telah terjadi pembagian tugas dan fokus yang jelas antar anggota KPU/ Bawaslu? </vt:lpstr>
      <vt:lpstr>Keterbukaan Informasi Pemilu</vt:lpstr>
      <vt:lpstr>Menurut anda apakah KPU/ Bawaslu telah terbuka terhadap data yang tergolong sebagai informasi publik?</vt:lpstr>
      <vt:lpstr>Menurut anda apakah proses penyediaan dan pemberian data serta informasi kepemiluan yang dilakukan oleh KPU/ Bawaslu dilakukan secara cepat dan efektif? </vt:lpstr>
      <vt:lpstr>Menurut anda apakah data dan informasi kepemiluan yang disediakan oleh KPU/ Bawaslu sudah dalam bentuk digitalisasi data dan mudah diolah? </vt:lpstr>
      <vt:lpstr>Menurut anda apakah data dan informasi kepemiluan yang disediakan KPU sudah cukup komprehensif dan lengkap (data daftar pemilih, peserta pemilu, hasil pemilu, dana kampanye)?</vt:lpstr>
      <vt:lpstr>Sosialisai penyelenggaraan, pengawas, penangan pelanggaraan pemilu KPU &amp; Bawaslu</vt:lpstr>
      <vt:lpstr>Menurut anda sudah maksimalkah KPU dalam mengajak masyarakat untuk memilih dalam pemilu? </vt:lpstr>
      <vt:lpstr>Menurut anda apakah sarana pelaporan dugaan pelanggaran pemilu secara online di Bawaslu sudah berjalan dengan baik?</vt:lpstr>
      <vt:lpstr>Menurut anda apakah metode sosialisasi Bawaslu dalam mengajak masyarakat untuk mengawasi dan melaporkan pelanggaran mudah dipahami dan aksesibel bagi setiap pemilih termasuk pemilih disabilitas?</vt:lpstr>
      <vt:lpstr>Pola relasi dan koordinasi antara penyelenggara pemilu dengan berbagai stakeholders</vt:lpstr>
      <vt:lpstr>Menurut anda bagaimana koordinasi KPU dengan Bawaslu dalam menyelenggarakan pemilu?</vt:lpstr>
      <vt:lpstr>Menurut anda bagaimana koordinasi antara KPU/ Bawaslu dengan Komisi II DPR RI dalam menyelenggarakan pemilu? </vt:lpstr>
      <vt:lpstr>Menurut anda bagaimana koordinasi antara KPU dengan pemerintah dalam menyelenggarakan pemilu? </vt:lpstr>
      <vt:lpstr>Menurut anda bagaimana koordinasi antara KPU dengan CSO dalam menyelenggarakan pemilu? </vt:lpstr>
      <vt:lpstr>Menurut anda bagaimana koordinasi antara KPU/ Bawaslu dengan partai politik dan kandidat peserta pemilu dalam menyelenggarakan pemilu? </vt:lpstr>
      <vt:lpstr>Menurut anda bagaimana koordinasi antara Bawaslu dengan kepolisian dalam menyelenggarakan pemilu?</vt:lpstr>
      <vt:lpstr>Menurut anda bagaimana sosialisasi yang dilakukan KPU kepada pemilih dalam penyelenggaraan pemilu?</vt:lpstr>
      <vt:lpstr>Temuan</vt:lpstr>
      <vt:lpstr>PowerPoint Presentation</vt:lpstr>
      <vt:lpstr>PowerPoint Presentation</vt:lpstr>
      <vt:lpstr>Dari skala 1 sampai dengan 10 nilai KPU/ Bawaslu menurut responden...</vt:lpstr>
      <vt:lpstr>Hal utama yang perlu dibenahi dari KPU:</vt:lpstr>
      <vt:lpstr>Hal utama yang perlu dibenahi dari Bawaslu:</vt:lpstr>
      <vt:lpstr>Simpulan &amp; Saran</vt:lpstr>
      <vt:lpstr>PowerPoint Presentation</vt:lpstr>
      <vt:lpstr>Posko Lapor Rekam Jejak Calon Anggota KPU-Bawaslu 2017-2022</vt:lpstr>
      <vt:lpstr>PowerPoint Presentation</vt:lpstr>
    </vt:vector>
  </TitlesOfParts>
  <Company>Kejaksaan 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Hasil Survey Evaluasi Kinerja KPU dan Bawaslu</dc:title>
  <dc:creator>Hariyatno Hariyatno</dc:creator>
  <cp:lastModifiedBy>Hariyatno Hariyatno</cp:lastModifiedBy>
  <cp:revision>48</cp:revision>
  <dcterms:created xsi:type="dcterms:W3CDTF">2016-12-20T06:21:59Z</dcterms:created>
  <dcterms:modified xsi:type="dcterms:W3CDTF">2016-12-23T03:18:08Z</dcterms:modified>
</cp:coreProperties>
</file>